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2D4E94-FD0A-4FA4-B191-29787F1F3E7A}">
  <a:tblStyle styleId="{882D4E94-FD0A-4FA4-B191-29787F1F3E7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data 수집 파트입니다.</a:t>
            </a:r>
            <a:endParaRPr/>
          </a:p>
        </p:txBody>
      </p:sp>
      <p:sp>
        <p:nvSpPr>
          <p:cNvPr id="280" name="Google Shape;280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287" name="Google Shape;287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5" name="Google Shape;305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7" name="Google Shape;75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3" name="Google Shape;92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953" name="Google Shape;953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메인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메인_이미지.png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" y="428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메인_흰면.png" id="13" name="Google Shape;13;p2"/>
          <p:cNvPicPr preferRelativeResize="0"/>
          <p:nvPr/>
        </p:nvPicPr>
        <p:blipFill rotWithShape="1">
          <a:blip r:embed="rId3">
            <a:alphaModFix/>
          </a:blip>
          <a:srcRect b="28998" l="0" r="0" t="30048"/>
          <a:stretch/>
        </p:blipFill>
        <p:spPr>
          <a:xfrm>
            <a:off x="571" y="2060848"/>
            <a:ext cx="9142858" cy="2808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메인_포크수저.png" id="14" name="Google Shape;14;p2"/>
          <p:cNvPicPr preferRelativeResize="0"/>
          <p:nvPr/>
        </p:nvPicPr>
        <p:blipFill rotWithShape="1">
          <a:blip r:embed="rId4">
            <a:alphaModFix/>
          </a:blip>
          <a:srcRect b="35298" l="0" r="0" t="37399"/>
          <a:stretch/>
        </p:blipFill>
        <p:spPr>
          <a:xfrm>
            <a:off x="571" y="2564904"/>
            <a:ext cx="9142858" cy="187220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1295636" y="2915419"/>
            <a:ext cx="6552728" cy="1296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400"/>
              <a:buFont typeface="Arial"/>
              <a:buNone/>
              <a:defRPr b="1" sz="4400" cap="none">
                <a:solidFill>
                  <a:srgbClr val="2C2C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303748" y="3995539"/>
            <a:ext cx="4536504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  <a:defRPr b="0" sz="1000" cap="none">
                <a:solidFill>
                  <a:srgbClr val="2C2C24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메인_상단라인.png" id="17" name="Google Shape;1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" y="0"/>
            <a:ext cx="9142858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메인_하단라인.png" id="18" name="Google Shape;18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" y="6762762"/>
            <a:ext cx="9142858" cy="9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목차 슬라이드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메인_이미지.png" id="20" name="Google Shape;2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" y="428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목차_흰면.png" id="21" name="Google Shape;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8"/>
            <a:ext cx="703809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1034083" y="-27384"/>
            <a:ext cx="64087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000"/>
              <a:buFont typeface="Arial"/>
              <a:buNone/>
              <a:defRPr b="1" sz="4000" cap="none">
                <a:solidFill>
                  <a:srgbClr val="2C2C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목차_라인.png" id="23" name="Google Shape;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8"/>
            <a:ext cx="9523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목차_포크스푼.png" id="24" name="Google Shape;24;p3"/>
          <p:cNvPicPr preferRelativeResize="0"/>
          <p:nvPr/>
        </p:nvPicPr>
        <p:blipFill rotWithShape="1">
          <a:blip r:embed="rId5">
            <a:alphaModFix/>
          </a:blip>
          <a:srcRect b="78353" l="0" r="86229" t="0"/>
          <a:stretch/>
        </p:blipFill>
        <p:spPr>
          <a:xfrm>
            <a:off x="571" y="428"/>
            <a:ext cx="1259061" cy="1484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간지 슬라이드">
  <p:cSld name="간지 슬라이드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메인_이미지.png" id="26" name="Google Shape;2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" y="428"/>
            <a:ext cx="9142858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간지_흰면.png" id="27" name="Google Shape;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" y="3953238"/>
            <a:ext cx="9142858" cy="2904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간지_상단라인.png" id="28" name="Google Shape;28;p4"/>
          <p:cNvPicPr preferRelativeResize="0"/>
          <p:nvPr/>
        </p:nvPicPr>
        <p:blipFill rotWithShape="1">
          <a:blip r:embed="rId4">
            <a:alphaModFix/>
          </a:blip>
          <a:srcRect b="36347" l="0" r="0" t="55251"/>
          <a:stretch/>
        </p:blipFill>
        <p:spPr>
          <a:xfrm>
            <a:off x="1142" y="3789040"/>
            <a:ext cx="9142858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간지_하단라인.png" id="29" name="Google Shape;2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" y="6762762"/>
            <a:ext cx="9142858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간지_포크스푼.png" id="30" name="Google Shape;30;p4"/>
          <p:cNvPicPr preferRelativeResize="0"/>
          <p:nvPr/>
        </p:nvPicPr>
        <p:blipFill rotWithShape="1">
          <a:blip r:embed="rId6">
            <a:alphaModFix/>
          </a:blip>
          <a:srcRect b="6944" l="0" r="0" t="64702"/>
          <a:stretch/>
        </p:blipFill>
        <p:spPr>
          <a:xfrm>
            <a:off x="1142" y="4437112"/>
            <a:ext cx="9142858" cy="194421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1686508" y="4591025"/>
            <a:ext cx="577098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000"/>
              <a:buFont typeface="Arial"/>
              <a:buNone/>
              <a:defRPr b="1" sz="4000" cap="none">
                <a:solidFill>
                  <a:srgbClr val="2C2C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subTitle"/>
          </p:nvPr>
        </p:nvSpPr>
        <p:spPr>
          <a:xfrm>
            <a:off x="2555776" y="5594573"/>
            <a:ext cx="4032448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  <a:defRPr b="0" sz="1000" cap="none">
                <a:solidFill>
                  <a:srgbClr val="2C2C24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속지 슬라이드1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속지_하단라인.png"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" y="6762762"/>
            <a:ext cx="9142858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속지_포크스푼.png" id="35" name="Google Shape;35;p5"/>
          <p:cNvPicPr preferRelativeResize="0"/>
          <p:nvPr/>
        </p:nvPicPr>
        <p:blipFill rotWithShape="1">
          <a:blip r:embed="rId3">
            <a:alphaModFix/>
          </a:blip>
          <a:srcRect b="0" l="89379" r="0" t="76253"/>
          <a:stretch/>
        </p:blipFill>
        <p:spPr>
          <a:xfrm>
            <a:off x="8172400" y="5229200"/>
            <a:ext cx="971029" cy="162837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467544" y="130622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  <a:defRPr b="1" sz="3600" cap="none">
                <a:solidFill>
                  <a:srgbClr val="2C2C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27584" y="1268760"/>
            <a:ext cx="748883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Char char="•"/>
              <a:defRPr>
                <a:solidFill>
                  <a:srgbClr val="595959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rgbClr val="595959"/>
              </a:buClr>
              <a:buSzPts val="2800"/>
              <a:buChar char="–"/>
              <a:defRPr>
                <a:solidFill>
                  <a:srgbClr val="595959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rgbClr val="595959"/>
              </a:buClr>
              <a:buSzPts val="2400"/>
              <a:buChar char="•"/>
              <a:defRPr>
                <a:solidFill>
                  <a:srgbClr val="595959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–"/>
              <a:defRPr>
                <a:solidFill>
                  <a:srgbClr val="595959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2000"/>
              <a:buChar char="»"/>
              <a:defRPr>
                <a:solidFill>
                  <a:srgbClr val="595959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속지_상단라인.png" id="38" name="Google Shape;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" y="0"/>
            <a:ext cx="9142858" cy="9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속지 슬라이드2">
  <p:cSld name="속지 슬라이드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67544" y="130622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  <a:defRPr b="0" sz="3600" cap="none">
                <a:solidFill>
                  <a:srgbClr val="2C2C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속지_하단라인.png"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1" y="6762762"/>
            <a:ext cx="9142858" cy="95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속지_포크스푼.png" id="42" name="Google Shape;42;p6"/>
          <p:cNvPicPr preferRelativeResize="0"/>
          <p:nvPr/>
        </p:nvPicPr>
        <p:blipFill rotWithShape="1">
          <a:blip r:embed="rId3">
            <a:alphaModFix/>
          </a:blip>
          <a:srcRect b="0" l="89379" r="0" t="76253"/>
          <a:stretch/>
        </p:blipFill>
        <p:spPr>
          <a:xfrm>
            <a:off x="8172400" y="5229200"/>
            <a:ext cx="971029" cy="1628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속지_상단라인.png" id="43" name="Google Shape;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" y="0"/>
            <a:ext cx="9142858" cy="9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57.png"/><Relationship Id="rId13" Type="http://schemas.openxmlformats.org/officeDocument/2006/relationships/image" Target="../media/image46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Relationship Id="rId9" Type="http://schemas.openxmlformats.org/officeDocument/2006/relationships/image" Target="../media/image51.png"/><Relationship Id="rId15" Type="http://schemas.openxmlformats.org/officeDocument/2006/relationships/image" Target="../media/image45.png"/><Relationship Id="rId14" Type="http://schemas.openxmlformats.org/officeDocument/2006/relationships/image" Target="../media/image52.png"/><Relationship Id="rId5" Type="http://schemas.openxmlformats.org/officeDocument/2006/relationships/image" Target="../media/image39.png"/><Relationship Id="rId6" Type="http://schemas.openxmlformats.org/officeDocument/2006/relationships/image" Target="../media/image101.png"/><Relationship Id="rId7" Type="http://schemas.openxmlformats.org/officeDocument/2006/relationships/image" Target="../media/image41.png"/><Relationship Id="rId8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53.png"/><Relationship Id="rId5" Type="http://schemas.openxmlformats.org/officeDocument/2006/relationships/image" Target="../media/image58.jpg"/><Relationship Id="rId6" Type="http://schemas.openxmlformats.org/officeDocument/2006/relationships/image" Target="../media/image65.jpg"/><Relationship Id="rId7" Type="http://schemas.openxmlformats.org/officeDocument/2006/relationships/image" Target="../media/image6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67.png"/><Relationship Id="rId7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66.png"/><Relationship Id="rId7" Type="http://schemas.openxmlformats.org/officeDocument/2006/relationships/image" Target="../media/image7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74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69.png"/><Relationship Id="rId7" Type="http://schemas.openxmlformats.org/officeDocument/2006/relationships/image" Target="../media/image6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76.png"/><Relationship Id="rId7" Type="http://schemas.openxmlformats.org/officeDocument/2006/relationships/image" Target="../media/image7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82.png"/><Relationship Id="rId7" Type="http://schemas.openxmlformats.org/officeDocument/2006/relationships/image" Target="../media/image7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79.png"/><Relationship Id="rId7" Type="http://schemas.openxmlformats.org/officeDocument/2006/relationships/image" Target="../media/image84.png"/><Relationship Id="rId8" Type="http://schemas.openxmlformats.org/officeDocument/2006/relationships/image" Target="../media/image9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95.png"/><Relationship Id="rId7" Type="http://schemas.openxmlformats.org/officeDocument/2006/relationships/image" Target="../media/image81.png"/><Relationship Id="rId8" Type="http://schemas.openxmlformats.org/officeDocument/2006/relationships/image" Target="../media/image10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8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91.png"/><Relationship Id="rId7" Type="http://schemas.openxmlformats.org/officeDocument/2006/relationships/image" Target="../media/image86.png"/><Relationship Id="rId8" Type="http://schemas.openxmlformats.org/officeDocument/2006/relationships/image" Target="../media/image8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90.png"/><Relationship Id="rId6" Type="http://schemas.openxmlformats.org/officeDocument/2006/relationships/image" Target="../media/image80.png"/><Relationship Id="rId7" Type="http://schemas.openxmlformats.org/officeDocument/2006/relationships/image" Target="../media/image8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90.png"/><Relationship Id="rId6" Type="http://schemas.openxmlformats.org/officeDocument/2006/relationships/image" Target="../media/image89.png"/><Relationship Id="rId7" Type="http://schemas.openxmlformats.org/officeDocument/2006/relationships/image" Target="../media/image102.png"/><Relationship Id="rId8" Type="http://schemas.openxmlformats.org/officeDocument/2006/relationships/image" Target="../media/image9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97.png"/><Relationship Id="rId5" Type="http://schemas.openxmlformats.org/officeDocument/2006/relationships/image" Target="../media/image106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10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06.png"/><Relationship Id="rId6" Type="http://schemas.openxmlformats.org/officeDocument/2006/relationships/image" Target="../media/image99.png"/><Relationship Id="rId7" Type="http://schemas.openxmlformats.org/officeDocument/2006/relationships/image" Target="../media/image10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06.png"/><Relationship Id="rId6" Type="http://schemas.openxmlformats.org/officeDocument/2006/relationships/image" Target="../media/image1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06.png"/><Relationship Id="rId6" Type="http://schemas.openxmlformats.org/officeDocument/2006/relationships/image" Target="../media/image98.png"/><Relationship Id="rId7" Type="http://schemas.openxmlformats.org/officeDocument/2006/relationships/image" Target="../media/image105.png"/><Relationship Id="rId8" Type="http://schemas.openxmlformats.org/officeDocument/2006/relationships/image" Target="../media/image10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06.png"/><Relationship Id="rId6" Type="http://schemas.openxmlformats.org/officeDocument/2006/relationships/image" Target="../media/image112.png"/><Relationship Id="rId7" Type="http://schemas.openxmlformats.org/officeDocument/2006/relationships/image" Target="../media/image117.png"/><Relationship Id="rId8" Type="http://schemas.openxmlformats.org/officeDocument/2006/relationships/image" Target="../media/image10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113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06.png"/><Relationship Id="rId6" Type="http://schemas.openxmlformats.org/officeDocument/2006/relationships/image" Target="../media/image118.png"/><Relationship Id="rId7" Type="http://schemas.openxmlformats.org/officeDocument/2006/relationships/image" Target="../media/image111.png"/><Relationship Id="rId8" Type="http://schemas.openxmlformats.org/officeDocument/2006/relationships/image" Target="../media/image1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19.png"/><Relationship Id="rId6" Type="http://schemas.openxmlformats.org/officeDocument/2006/relationships/image" Target="../media/image45.png"/><Relationship Id="rId7" Type="http://schemas.openxmlformats.org/officeDocument/2006/relationships/image" Target="../media/image121.png"/></Relationships>
</file>

<file path=ppt/slides/_rels/slide4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2.png"/><Relationship Id="rId10" Type="http://schemas.openxmlformats.org/officeDocument/2006/relationships/image" Target="../media/image1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2.png"/><Relationship Id="rId4" Type="http://schemas.openxmlformats.org/officeDocument/2006/relationships/image" Target="../media/image15.png"/><Relationship Id="rId9" Type="http://schemas.openxmlformats.org/officeDocument/2006/relationships/image" Target="../media/image131.png"/><Relationship Id="rId5" Type="http://schemas.openxmlformats.org/officeDocument/2006/relationships/image" Target="../media/image24.png"/><Relationship Id="rId6" Type="http://schemas.openxmlformats.org/officeDocument/2006/relationships/image" Target="../media/image140.png"/><Relationship Id="rId7" Type="http://schemas.openxmlformats.org/officeDocument/2006/relationships/image" Target="../media/image119.png"/><Relationship Id="rId8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5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140.png"/><Relationship Id="rId7" Type="http://schemas.openxmlformats.org/officeDocument/2006/relationships/image" Target="../media/image119.png"/><Relationship Id="rId8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19.png"/><Relationship Id="rId6" Type="http://schemas.openxmlformats.org/officeDocument/2006/relationships/image" Target="../media/image45.png"/><Relationship Id="rId7" Type="http://schemas.openxmlformats.org/officeDocument/2006/relationships/image" Target="../media/image125.jpg"/><Relationship Id="rId8" Type="http://schemas.openxmlformats.org/officeDocument/2006/relationships/image" Target="../media/image1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19.png"/><Relationship Id="rId6" Type="http://schemas.openxmlformats.org/officeDocument/2006/relationships/image" Target="../media/image12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127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48.png"/><Relationship Id="rId8" Type="http://schemas.openxmlformats.org/officeDocument/2006/relationships/image" Target="../media/image14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19.png"/><Relationship Id="rId6" Type="http://schemas.openxmlformats.org/officeDocument/2006/relationships/image" Target="../media/image1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9.png"/><Relationship Id="rId10" Type="http://schemas.openxmlformats.org/officeDocument/2006/relationships/image" Target="../media/image163.png"/><Relationship Id="rId13" Type="http://schemas.openxmlformats.org/officeDocument/2006/relationships/image" Target="../media/image145.png"/><Relationship Id="rId1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0.png"/><Relationship Id="rId4" Type="http://schemas.openxmlformats.org/officeDocument/2006/relationships/image" Target="../media/image15.png"/><Relationship Id="rId9" Type="http://schemas.openxmlformats.org/officeDocument/2006/relationships/image" Target="../media/image151.png"/><Relationship Id="rId15" Type="http://schemas.openxmlformats.org/officeDocument/2006/relationships/image" Target="../media/image152.png"/><Relationship Id="rId14" Type="http://schemas.openxmlformats.org/officeDocument/2006/relationships/image" Target="../media/image164.png"/><Relationship Id="rId17" Type="http://schemas.openxmlformats.org/officeDocument/2006/relationships/image" Target="../media/image147.png"/><Relationship Id="rId16" Type="http://schemas.openxmlformats.org/officeDocument/2006/relationships/image" Target="../media/image156.png"/><Relationship Id="rId5" Type="http://schemas.openxmlformats.org/officeDocument/2006/relationships/image" Target="../media/image155.png"/><Relationship Id="rId19" Type="http://schemas.openxmlformats.org/officeDocument/2006/relationships/image" Target="../media/image160.png"/><Relationship Id="rId6" Type="http://schemas.openxmlformats.org/officeDocument/2006/relationships/image" Target="../media/image150.png"/><Relationship Id="rId18" Type="http://schemas.openxmlformats.org/officeDocument/2006/relationships/image" Target="../media/image157.png"/><Relationship Id="rId7" Type="http://schemas.openxmlformats.org/officeDocument/2006/relationships/image" Target="../media/image137.png"/><Relationship Id="rId8" Type="http://schemas.openxmlformats.org/officeDocument/2006/relationships/image" Target="../media/image1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54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1.jpg"/><Relationship Id="rId7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1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1.jp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5" Type="http://schemas.openxmlformats.org/officeDocument/2006/relationships/image" Target="../media/image38.jpg"/><Relationship Id="rId6" Type="http://schemas.openxmlformats.org/officeDocument/2006/relationships/image" Target="../media/image35.jpg"/><Relationship Id="rId7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ctrTitle"/>
          </p:nvPr>
        </p:nvSpPr>
        <p:spPr>
          <a:xfrm>
            <a:off x="683568" y="3078485"/>
            <a:ext cx="7848872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Seoul Res</a:t>
            </a:r>
            <a:endParaRPr sz="4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1367644" y="3798564"/>
            <a:ext cx="6480720" cy="7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ct val="100000"/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18102086 Sangjin Lee</a:t>
            </a:r>
            <a:endParaRPr/>
          </a:p>
          <a:p>
            <a:pPr indent="0" lvl="0" marL="0" rtl="0" algn="ctr">
              <a:spcBef>
                <a:spcPts val="222"/>
              </a:spcBef>
              <a:spcAft>
                <a:spcPts val="0"/>
              </a:spcAft>
              <a:buClr>
                <a:srgbClr val="2C2C24"/>
              </a:buClr>
              <a:buSzPct val="100000"/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181202080 Dongwoo Shin</a:t>
            </a:r>
            <a:endParaRPr/>
          </a:p>
          <a:p>
            <a:pPr indent="0" lvl="0" marL="0" rtl="0" algn="ctr">
              <a:spcBef>
                <a:spcPts val="222"/>
              </a:spcBef>
              <a:spcAft>
                <a:spcPts val="0"/>
              </a:spcAft>
              <a:buClr>
                <a:srgbClr val="2C2C24"/>
              </a:buClr>
              <a:buSzPct val="100000"/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21102044 Seyeon Oh</a:t>
            </a:r>
            <a:endParaRPr/>
          </a:p>
          <a:p>
            <a:pPr indent="0" lvl="0" marL="0" rtl="0" algn="ctr">
              <a:spcBef>
                <a:spcPts val="222"/>
              </a:spcBef>
              <a:spcAft>
                <a:spcPts val="0"/>
              </a:spcAft>
              <a:buClr>
                <a:srgbClr val="2C2C24"/>
              </a:buClr>
              <a:buSzPct val="100000"/>
              <a:buNone/>
            </a:pPr>
            <a:r>
              <a:rPr b="1" lang="en-US" sz="1200">
                <a:latin typeface="Arial"/>
                <a:ea typeface="Arial"/>
                <a:cs typeface="Arial"/>
                <a:sym typeface="Arial"/>
              </a:rPr>
              <a:t>22170190 Marek Hajduk</a:t>
            </a:r>
            <a:endParaRPr/>
          </a:p>
          <a:p>
            <a:pPr indent="0" lvl="0" marL="0" rtl="0" algn="ctr">
              <a:spcBef>
                <a:spcPts val="222"/>
              </a:spcBef>
              <a:spcAft>
                <a:spcPts val="0"/>
              </a:spcAft>
              <a:buClr>
                <a:srgbClr val="2C2C24"/>
              </a:buClr>
              <a:buSzPct val="100000"/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6"/>
              </a:spcBef>
              <a:spcAft>
                <a:spcPts val="0"/>
              </a:spcAft>
              <a:buClr>
                <a:srgbClr val="2C2C24"/>
              </a:buClr>
              <a:buSzPct val="1000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6"/>
              </a:spcBef>
              <a:spcAft>
                <a:spcPts val="0"/>
              </a:spcAft>
              <a:buClr>
                <a:srgbClr val="2C2C24"/>
              </a:buClr>
              <a:buSzPct val="1000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6"/>
              </a:spcBef>
              <a:spcAft>
                <a:spcPts val="0"/>
              </a:spcAft>
              <a:buClr>
                <a:srgbClr val="2C2C24"/>
              </a:buClr>
              <a:buSzPct val="1000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1331640" y="2574429"/>
            <a:ext cx="64807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1EB0BD"/>
                </a:solidFill>
                <a:latin typeface="Arial"/>
                <a:ea typeface="Arial"/>
                <a:cs typeface="Arial"/>
                <a:sym typeface="Arial"/>
              </a:rPr>
              <a:t>Database Web Programming </a:t>
            </a:r>
            <a:endParaRPr b="1" i="0" sz="3000" u="none" cap="none" strike="noStrike">
              <a:solidFill>
                <a:srgbClr val="1EB0B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>
            <p:ph type="title"/>
          </p:nvPr>
        </p:nvSpPr>
        <p:spPr>
          <a:xfrm>
            <a:off x="899592" y="130622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Pipeline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6"/>
          <p:cNvGrpSpPr/>
          <p:nvPr/>
        </p:nvGrpSpPr>
        <p:grpSpPr>
          <a:xfrm>
            <a:off x="184996" y="617092"/>
            <a:ext cx="8952506" cy="6105202"/>
            <a:chOff x="184996" y="617092"/>
            <a:chExt cx="8952506" cy="6105202"/>
          </a:xfrm>
        </p:grpSpPr>
        <p:pic>
          <p:nvPicPr>
            <p:cNvPr id="199" name="Google Shape;199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80432" y="5168865"/>
              <a:ext cx="949397" cy="569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006718" y="5179244"/>
              <a:ext cx="1130784" cy="1543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6"/>
            <p:cNvPicPr preferRelativeResize="0"/>
            <p:nvPr/>
          </p:nvPicPr>
          <p:blipFill rotWithShape="1">
            <a:blip r:embed="rId6">
              <a:alphaModFix/>
            </a:blip>
            <a:srcRect b="0" l="28476" r="28477" t="0"/>
            <a:stretch/>
          </p:blipFill>
          <p:spPr>
            <a:xfrm>
              <a:off x="4219256" y="617092"/>
              <a:ext cx="814700" cy="1205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060103" y="5326201"/>
              <a:ext cx="1367333" cy="569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092335" y="1650987"/>
              <a:ext cx="1101497" cy="1264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44095" y="3738567"/>
              <a:ext cx="517396" cy="611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5" name="Google Shape;205;p16"/>
            <p:cNvGrpSpPr/>
            <p:nvPr/>
          </p:nvGrpSpPr>
          <p:grpSpPr>
            <a:xfrm>
              <a:off x="711583" y="2564904"/>
              <a:ext cx="980097" cy="563915"/>
              <a:chOff x="5600201" y="754452"/>
              <a:chExt cx="989268" cy="515780"/>
            </a:xfrm>
          </p:grpSpPr>
          <p:pic>
            <p:nvPicPr>
              <p:cNvPr id="206" name="Google Shape;206;p1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600201" y="764704"/>
                <a:ext cx="434503" cy="5055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1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128096" y="754452"/>
                <a:ext cx="461373" cy="5157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08" name="Google Shape;208;p16"/>
            <p:cNvGrpSpPr/>
            <p:nvPr/>
          </p:nvGrpSpPr>
          <p:grpSpPr>
            <a:xfrm>
              <a:off x="2993887" y="2775418"/>
              <a:ext cx="935265" cy="430563"/>
              <a:chOff x="5600201" y="754450"/>
              <a:chExt cx="989268" cy="515780"/>
            </a:xfrm>
          </p:grpSpPr>
          <p:pic>
            <p:nvPicPr>
              <p:cNvPr id="209" name="Google Shape;209;p1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600201" y="764702"/>
                <a:ext cx="434503" cy="5055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1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6128096" y="754450"/>
                <a:ext cx="461373" cy="5157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11" name="Google Shape;211;p16"/>
            <p:cNvCxnSpPr/>
            <p:nvPr/>
          </p:nvCxnSpPr>
          <p:spPr>
            <a:xfrm>
              <a:off x="1202669" y="2385013"/>
              <a:ext cx="0" cy="1043987"/>
            </a:xfrm>
            <a:prstGeom prst="straightConnector1">
              <a:avLst/>
            </a:prstGeom>
            <a:noFill/>
            <a:ln cap="flat" cmpd="sng" w="28575">
              <a:solidFill>
                <a:srgbClr val="7030A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12" name="Google Shape;212;p16"/>
            <p:cNvCxnSpPr/>
            <p:nvPr/>
          </p:nvCxnSpPr>
          <p:spPr>
            <a:xfrm>
              <a:off x="2017794" y="3780211"/>
              <a:ext cx="616122" cy="0"/>
            </a:xfrm>
            <a:prstGeom prst="straightConnector1">
              <a:avLst/>
            </a:prstGeom>
            <a:noFill/>
            <a:ln cap="flat" cmpd="sng" w="28575">
              <a:solidFill>
                <a:srgbClr val="00B05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13" name="Google Shape;213;p16"/>
            <p:cNvCxnSpPr/>
            <p:nvPr/>
          </p:nvCxnSpPr>
          <p:spPr>
            <a:xfrm>
              <a:off x="1271392" y="4417404"/>
              <a:ext cx="371754" cy="772852"/>
            </a:xfrm>
            <a:prstGeom prst="straightConnector1">
              <a:avLst/>
            </a:prstGeom>
            <a:noFill/>
            <a:ln cap="flat" cmpd="sng" w="28575">
              <a:solidFill>
                <a:srgbClr val="7030A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14" name="Google Shape;214;p16"/>
            <p:cNvCxnSpPr/>
            <p:nvPr/>
          </p:nvCxnSpPr>
          <p:spPr>
            <a:xfrm rot="10800000">
              <a:off x="1975910" y="4015176"/>
              <a:ext cx="630277" cy="4540"/>
            </a:xfrm>
            <a:prstGeom prst="straightConnector1">
              <a:avLst/>
            </a:prstGeom>
            <a:noFill/>
            <a:ln cap="flat" cmpd="sng" w="28575">
              <a:solidFill>
                <a:srgbClr val="7030A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15" name="Google Shape;215;p16"/>
            <p:cNvCxnSpPr/>
            <p:nvPr/>
          </p:nvCxnSpPr>
          <p:spPr>
            <a:xfrm flipH="1" rot="10800000">
              <a:off x="3446575" y="5777730"/>
              <a:ext cx="3357673" cy="17835"/>
            </a:xfrm>
            <a:prstGeom prst="straightConnector1">
              <a:avLst/>
            </a:prstGeom>
            <a:noFill/>
            <a:ln cap="flat" cmpd="sng" w="28575">
              <a:solidFill>
                <a:srgbClr val="7030A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16" name="Google Shape;216;p16"/>
            <p:cNvCxnSpPr/>
            <p:nvPr/>
          </p:nvCxnSpPr>
          <p:spPr>
            <a:xfrm rot="10800000">
              <a:off x="7606796" y="2958129"/>
              <a:ext cx="0" cy="2114095"/>
            </a:xfrm>
            <a:prstGeom prst="straightConnector1">
              <a:avLst/>
            </a:prstGeom>
            <a:noFill/>
            <a:ln cap="flat" cmpd="sng" w="28575">
              <a:solidFill>
                <a:srgbClr val="7030A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217" name="Google Shape;217;p16"/>
            <p:cNvGrpSpPr/>
            <p:nvPr/>
          </p:nvGrpSpPr>
          <p:grpSpPr>
            <a:xfrm>
              <a:off x="532513" y="1661191"/>
              <a:ext cx="1601930" cy="566874"/>
              <a:chOff x="1333479" y="1650887"/>
              <a:chExt cx="1601930" cy="566874"/>
            </a:xfrm>
          </p:grpSpPr>
          <p:pic>
            <p:nvPicPr>
              <p:cNvPr descr="서울열린데이터광장" id="218" name="Google Shape;218;p1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420329" y="1784055"/>
                <a:ext cx="1443497" cy="3005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19" name="Google Shape;219;p16"/>
              <p:cNvSpPr/>
              <p:nvPr/>
            </p:nvSpPr>
            <p:spPr>
              <a:xfrm>
                <a:off x="1333479" y="1650887"/>
                <a:ext cx="1601930" cy="566874"/>
              </a:xfrm>
              <a:prstGeom prst="frame">
                <a:avLst>
                  <a:gd fmla="val 899" name="adj1"/>
                </a:avLst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220" name="Google Shape;220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2950" y="3679416"/>
              <a:ext cx="1119438" cy="466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1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918642" y="3500142"/>
              <a:ext cx="1173710" cy="560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16"/>
            <p:cNvSpPr/>
            <p:nvPr/>
          </p:nvSpPr>
          <p:spPr>
            <a:xfrm>
              <a:off x="2809018" y="3349269"/>
              <a:ext cx="1410238" cy="866302"/>
            </a:xfrm>
            <a:prstGeom prst="frame">
              <a:avLst>
                <a:gd fmla="val 899" name="adj1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23" name="Google Shape;223;p16"/>
            <p:cNvGrpSpPr/>
            <p:nvPr/>
          </p:nvGrpSpPr>
          <p:grpSpPr>
            <a:xfrm>
              <a:off x="1489789" y="5342927"/>
              <a:ext cx="1801245" cy="869618"/>
              <a:chOff x="963816" y="5242001"/>
              <a:chExt cx="2022587" cy="952034"/>
            </a:xfrm>
          </p:grpSpPr>
          <p:pic>
            <p:nvPicPr>
              <p:cNvPr id="224" name="Google Shape;224;p1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1074579" y="5474889"/>
                <a:ext cx="1834615" cy="5503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5" name="Google Shape;225;p16"/>
              <p:cNvSpPr/>
              <p:nvPr/>
            </p:nvSpPr>
            <p:spPr>
              <a:xfrm>
                <a:off x="963816" y="5242001"/>
                <a:ext cx="2022587" cy="952034"/>
              </a:xfrm>
              <a:prstGeom prst="frame">
                <a:avLst>
                  <a:gd fmla="val 899" name="adj1"/>
                </a:avLst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26" name="Google Shape;226;p16"/>
            <p:cNvSpPr/>
            <p:nvPr/>
          </p:nvSpPr>
          <p:spPr>
            <a:xfrm>
              <a:off x="541390" y="3571371"/>
              <a:ext cx="1240799" cy="654365"/>
            </a:xfrm>
            <a:prstGeom prst="frame">
              <a:avLst>
                <a:gd fmla="val 899" name="adj1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6947175" y="5291953"/>
              <a:ext cx="1501459" cy="772893"/>
            </a:xfrm>
            <a:prstGeom prst="frame">
              <a:avLst>
                <a:gd fmla="val 899" name="adj1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7063009" y="1659305"/>
              <a:ext cx="1109391" cy="1192018"/>
            </a:xfrm>
            <a:prstGeom prst="frame">
              <a:avLst>
                <a:gd fmla="val 899" name="adj1"/>
              </a:avLst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29" name="Google Shape;229;p16"/>
            <p:cNvGrpSpPr/>
            <p:nvPr/>
          </p:nvGrpSpPr>
          <p:grpSpPr>
            <a:xfrm>
              <a:off x="184996" y="1183259"/>
              <a:ext cx="8635476" cy="5486101"/>
              <a:chOff x="112988" y="1196752"/>
              <a:chExt cx="8635476" cy="5486101"/>
            </a:xfrm>
          </p:grpSpPr>
          <p:cxnSp>
            <p:nvCxnSpPr>
              <p:cNvPr id="230" name="Google Shape;230;p16"/>
              <p:cNvCxnSpPr/>
              <p:nvPr/>
            </p:nvCxnSpPr>
            <p:spPr>
              <a:xfrm flipH="1">
                <a:off x="182961" y="1222654"/>
                <a:ext cx="3774219" cy="23167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1" name="Google Shape;231;p16"/>
              <p:cNvCxnSpPr/>
              <p:nvPr/>
            </p:nvCxnSpPr>
            <p:spPr>
              <a:xfrm flipH="1">
                <a:off x="112988" y="1232602"/>
                <a:ext cx="66524" cy="5443504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2" name="Google Shape;232;p16"/>
              <p:cNvCxnSpPr/>
              <p:nvPr/>
            </p:nvCxnSpPr>
            <p:spPr>
              <a:xfrm flipH="1" rot="10800000">
                <a:off x="150354" y="6669360"/>
                <a:ext cx="8598110" cy="13493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3" name="Google Shape;233;p16"/>
              <p:cNvCxnSpPr/>
              <p:nvPr/>
            </p:nvCxnSpPr>
            <p:spPr>
              <a:xfrm rot="10800000">
                <a:off x="8748464" y="1196752"/>
                <a:ext cx="0" cy="5479354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34" name="Google Shape;234;p16"/>
              <p:cNvCxnSpPr/>
              <p:nvPr/>
            </p:nvCxnSpPr>
            <p:spPr>
              <a:xfrm rot="10800000">
                <a:off x="5133290" y="1196752"/>
                <a:ext cx="3615174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6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35" name="Google Shape;235;p16"/>
            <p:cNvCxnSpPr/>
            <p:nvPr/>
          </p:nvCxnSpPr>
          <p:spPr>
            <a:xfrm rot="10800000">
              <a:off x="7623695" y="773351"/>
              <a:ext cx="0" cy="626258"/>
            </a:xfrm>
            <a:prstGeom prst="straightConnector1">
              <a:avLst/>
            </a:prstGeom>
            <a:noFill/>
            <a:ln cap="flat" cmpd="sng" w="28575">
              <a:solidFill>
                <a:srgbClr val="7030A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pic>
          <p:nvPicPr>
            <p:cNvPr id="236" name="Google Shape;236;p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531563" y="4588294"/>
              <a:ext cx="888694" cy="2409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1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668624" y="5938853"/>
              <a:ext cx="888694" cy="2409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로고이(가) 표시된 사진&#10;&#10;자동 생성된 설명" id="238" name="Google Shape;238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683040" y="3630735"/>
            <a:ext cx="958754" cy="748259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39" name="Google Shape;239;p16"/>
          <p:cNvCxnSpPr/>
          <p:nvPr/>
        </p:nvCxnSpPr>
        <p:spPr>
          <a:xfrm>
            <a:off x="7723744" y="3044016"/>
            <a:ext cx="0" cy="534193"/>
          </a:xfrm>
          <a:prstGeom prst="straightConnector1">
            <a:avLst/>
          </a:prstGeom>
          <a:noFill/>
          <a:ln cap="flat" cmpd="sng" w="28575">
            <a:solidFill>
              <a:srgbClr val="7030A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 txBox="1"/>
          <p:nvPr>
            <p:ph type="title"/>
          </p:nvPr>
        </p:nvSpPr>
        <p:spPr>
          <a:xfrm>
            <a:off x="899592" y="130622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System Structure</a:t>
            </a:r>
            <a:endParaRPr/>
          </a:p>
        </p:txBody>
      </p:sp>
      <p:pic>
        <p:nvPicPr>
          <p:cNvPr descr="주방용품, 테이블웨어, 포크이(가) 표시된 사진&#10;&#10;자동 생성된 설명" id="245" name="Google Shape;2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17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descr="도표이(가) 표시된 사진&#10;&#10;자동 생성된 설명" id="247" name="Google Shape;24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762" y="1184106"/>
            <a:ext cx="8802476" cy="556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/>
          <p:nvPr>
            <p:ph type="title"/>
          </p:nvPr>
        </p:nvSpPr>
        <p:spPr>
          <a:xfrm>
            <a:off x="899592" y="130622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System Structure</a:t>
            </a:r>
            <a:endParaRPr/>
          </a:p>
        </p:txBody>
      </p:sp>
      <p:pic>
        <p:nvPicPr>
          <p:cNvPr descr="주방용품, 테이블웨어, 포크이(가) 표시된 사진&#10;&#10;자동 생성된 설명" id="253" name="Google Shape;2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18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255" name="Google Shape;2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571" y="3872745"/>
            <a:ext cx="8540858" cy="2223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571" y="2070513"/>
            <a:ext cx="8540858" cy="17835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9"/>
          <p:cNvSpPr txBox="1"/>
          <p:nvPr>
            <p:ph type="title"/>
          </p:nvPr>
        </p:nvSpPr>
        <p:spPr>
          <a:xfrm>
            <a:off x="899592" y="130622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System Structure</a:t>
            </a:r>
            <a:endParaRPr/>
          </a:p>
        </p:txBody>
      </p:sp>
      <p:pic>
        <p:nvPicPr>
          <p:cNvPr descr="주방용품, 테이블웨어, 포크이(가) 표시된 사진&#10;&#10;자동 생성된 설명" id="262" name="Google Shape;2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19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264" name="Google Shape;26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2770" y="3877624"/>
            <a:ext cx="5093000" cy="2749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265" name="Google Shape;26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4646" y="1713409"/>
            <a:ext cx="27432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266" name="Google Shape;26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529" y="4482568"/>
            <a:ext cx="2943879" cy="1258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267" name="Google Shape;26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801" y="1641426"/>
            <a:ext cx="3668070" cy="164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/>
          <p:nvPr>
            <p:ph type="title"/>
          </p:nvPr>
        </p:nvSpPr>
        <p:spPr>
          <a:xfrm>
            <a:off x="899592" y="130622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System Structure</a:t>
            </a:r>
            <a:endParaRPr/>
          </a:p>
        </p:txBody>
      </p:sp>
      <p:pic>
        <p:nvPicPr>
          <p:cNvPr descr="주방용품, 테이블웨어, 포크이(가) 표시된 사진&#10;&#10;자동 생성된 설명" id="273" name="Google Shape;2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0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275" name="Google Shape;275;p20"/>
          <p:cNvPicPr preferRelativeResize="0"/>
          <p:nvPr/>
        </p:nvPicPr>
        <p:blipFill rotWithShape="1">
          <a:blip r:embed="rId4">
            <a:alphaModFix/>
          </a:blip>
          <a:srcRect b="0" l="14609" r="16143" t="9717"/>
          <a:stretch/>
        </p:blipFill>
        <p:spPr>
          <a:xfrm>
            <a:off x="1401769" y="1310644"/>
            <a:ext cx="6339044" cy="423858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 txBox="1"/>
          <p:nvPr/>
        </p:nvSpPr>
        <p:spPr>
          <a:xfrm>
            <a:off x="827584" y="5955530"/>
            <a:ext cx="7475509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This information describes the capacity that a data node can store.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 txBox="1"/>
          <p:nvPr>
            <p:ph type="title"/>
          </p:nvPr>
        </p:nvSpPr>
        <p:spPr>
          <a:xfrm>
            <a:off x="1475656" y="4831060"/>
            <a:ext cx="6336704" cy="854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03. Data Collection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 txBox="1"/>
          <p:nvPr>
            <p:ph idx="1" type="subTitle"/>
          </p:nvPr>
        </p:nvSpPr>
        <p:spPr>
          <a:xfrm>
            <a:off x="1492610" y="5494387"/>
            <a:ext cx="6408712" cy="560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9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2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-  Restaurant Information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22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294" name="Google Shape;29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5" name="Google Shape;295;p22"/>
          <p:cNvSpPr txBox="1"/>
          <p:nvPr/>
        </p:nvSpPr>
        <p:spPr>
          <a:xfrm>
            <a:off x="380786" y="1406554"/>
            <a:ext cx="52718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Collect data on the name, address, current operation status, and type of restaurant in Seoul from Seoul public data site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86" y="2667277"/>
            <a:ext cx="5214972" cy="648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0785" y="3974621"/>
            <a:ext cx="5544399" cy="205209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2"/>
          <p:cNvSpPr txBox="1"/>
          <p:nvPr/>
        </p:nvSpPr>
        <p:spPr>
          <a:xfrm>
            <a:off x="310502" y="2351851"/>
            <a:ext cx="462664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 Using API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310502" y="3634704"/>
            <a:ext cx="48042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Store in the 'gonggong_original“ table of MySQL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-  Restaurant Information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23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312" name="Google Shape;31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3" name="Google Shape;313;p23"/>
          <p:cNvSpPr txBox="1"/>
          <p:nvPr/>
        </p:nvSpPr>
        <p:spPr>
          <a:xfrm>
            <a:off x="380786" y="1406554"/>
            <a:ext cx="52718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Preprocessing the data in MySQL. Finally, there are 124,973 restaurants data.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3"/>
          <p:cNvSpPr txBox="1"/>
          <p:nvPr/>
        </p:nvSpPr>
        <p:spPr>
          <a:xfrm>
            <a:off x="380786" y="2656781"/>
            <a:ext cx="6009018" cy="360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Deleting the columns except what we need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ALTER TABLE `db_web_project`.`gonggong_original`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DROP COLUMN `HOMEPAGE`,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DROP COLUMN `JTUPSOMAINEDF`,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DROP COLUMN `JTUPSOASGNNO`,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．．．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Removing restaurants that have closed their operations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delete from ‘db_web_project’.’gonggong_original’　where dtlstatenm != '영업’;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Adding the column that has average of price in their menus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-  Restaurant Information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24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327" name="Google Shape;32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8279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8" name="Google Shape;328;p24"/>
          <p:cNvSpPr txBox="1"/>
          <p:nvPr/>
        </p:nvSpPr>
        <p:spPr>
          <a:xfrm>
            <a:off x="380786" y="1406554"/>
            <a:ext cx="52718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Preprocessing the data in MySQL. Finally, there are 124,973 restaurants data.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4"/>
          <p:cNvSpPr txBox="1"/>
          <p:nvPr/>
        </p:nvSpPr>
        <p:spPr>
          <a:xfrm>
            <a:off x="169301" y="2151809"/>
            <a:ext cx="6182812" cy="316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Adding the column that is stored both Name&amp;Dong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１）　Add ADDRESS column that stores addresses before 'East' in FULL_ADDRESS column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alter table db_web_project.gonggong_original add column ADDRESS text;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update db_web_project.gonggong_original set ADDRESS = substring_index(FULL_ADDRESS, ' ', 3);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２）　Add a DONG column that only stores 'Dong'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alter table db_web_project.gonggong_original add column DONG text;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update db_web_project.gonggong_original set DONG = substring_index(ADDRESS, ' ', -1);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３）　Add columns that store NAME and DONG together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ADD COLUMN NAME_AND_DONG text NULL;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UPDATE db_web_project.gonggong_original</a:t>
            </a:r>
            <a:endParaRPr sz="12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SET NAME_AND_DONG = CONCAT(NAME, ' ', DONG);</a:t>
            </a:r>
            <a:endParaRPr sz="13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4394150" y="4537235"/>
            <a:ext cx="4696446" cy="72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Why we make NAME_AND_DONG column?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duplicated name of restaurant in Seoul.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NAME_AND_DONG will be used to search the certain restaurant.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3" name="Google Shape;333;p24"/>
          <p:cNvGraphicFramePr/>
          <p:nvPr/>
        </p:nvGraphicFramePr>
        <p:xfrm>
          <a:off x="53403" y="55643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{882D4E94-FD0A-4FA4-B191-29787F1F3E7A}</a:tableStyleId>
              </a:tblPr>
              <a:tblGrid>
                <a:gridCol w="1117200"/>
                <a:gridCol w="2350625"/>
              </a:tblGrid>
              <a:tr h="47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ＮＡＭＥ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ＦＵＬＬ＿ＡＤＤＲＥＳＳ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마인하우스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서울 노원구 공릉동 461-1</a:t>
                      </a:r>
                      <a:endParaRPr sz="13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34" name="Google Shape;334;p24"/>
          <p:cNvGraphicFramePr/>
          <p:nvPr/>
        </p:nvGraphicFramePr>
        <p:xfrm>
          <a:off x="6821257" y="556011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{882D4E94-FD0A-4FA4-B191-29787F1F3E7A}</a:tableStyleId>
              </a:tblPr>
              <a:tblGrid>
                <a:gridCol w="2269350"/>
              </a:tblGrid>
              <a:tr h="47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ＮＡＭＥ＿ＡＮＤ＿ＤＯＮＧ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마인하우스　공릉동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5" name="Google Shape;335;p24"/>
          <p:cNvSpPr/>
          <p:nvPr/>
        </p:nvSpPr>
        <p:spPr>
          <a:xfrm>
            <a:off x="3641477" y="5936974"/>
            <a:ext cx="358812" cy="1423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6" name="Google Shape;336;p24"/>
          <p:cNvGraphicFramePr/>
          <p:nvPr/>
        </p:nvGraphicFramePr>
        <p:xfrm>
          <a:off x="4120533" y="55624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{882D4E94-FD0A-4FA4-B191-29787F1F3E7A}</a:tableStyleId>
              </a:tblPr>
              <a:tblGrid>
                <a:gridCol w="1859625"/>
              </a:tblGrid>
              <a:tr h="47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ＡＤＤＲＥＳＳ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서울 노원구 공릉동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37" name="Google Shape;337;p24"/>
          <p:cNvGraphicFramePr/>
          <p:nvPr/>
        </p:nvGraphicFramePr>
        <p:xfrm>
          <a:off x="5981387" y="55624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{882D4E94-FD0A-4FA4-B191-29787F1F3E7A}</a:tableStyleId>
              </a:tblPr>
              <a:tblGrid>
                <a:gridCol w="840900"/>
              </a:tblGrid>
              <a:tr h="47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ＤＯＮＧ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68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공릉동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ct val="100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-  Restaurant Information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p25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348" name="Google Shape;3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" name="Google Shape;349;p25"/>
          <p:cNvSpPr txBox="1"/>
          <p:nvPr/>
        </p:nvSpPr>
        <p:spPr>
          <a:xfrm>
            <a:off x="380786" y="1406554"/>
            <a:ext cx="52718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Preprocessing the data in MySQL. Finally, there are 124,973 restaurants data.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86" y="2684523"/>
            <a:ext cx="4981226" cy="195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0786" y="4914084"/>
            <a:ext cx="4981226" cy="81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1081708" y="404664"/>
            <a:ext cx="3240360" cy="864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400"/>
              <a:buFont typeface="Arial"/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Contents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891525" y="1465328"/>
            <a:ext cx="5476618" cy="534008"/>
          </a:xfrm>
          <a:prstGeom prst="flowChartAlternateProcess">
            <a:avLst/>
          </a:prstGeom>
          <a:solidFill>
            <a:schemeClr val="lt1"/>
          </a:solidFill>
          <a:ln cap="flat" cmpd="sng" w="38100">
            <a:solidFill>
              <a:srgbClr val="1EB0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" name="Google Shape;57;p8"/>
          <p:cNvGrpSpPr/>
          <p:nvPr/>
        </p:nvGrpSpPr>
        <p:grpSpPr>
          <a:xfrm>
            <a:off x="534262" y="1389314"/>
            <a:ext cx="675565" cy="655701"/>
            <a:chOff x="348" y="1134"/>
            <a:chExt cx="516" cy="516"/>
          </a:xfrm>
        </p:grpSpPr>
        <p:sp>
          <p:nvSpPr>
            <p:cNvPr id="58" name="Google Shape;58;p8"/>
            <p:cNvSpPr/>
            <p:nvPr/>
          </p:nvSpPr>
          <p:spPr>
            <a:xfrm>
              <a:off x="348" y="1134"/>
              <a:ext cx="516" cy="516"/>
            </a:xfrm>
            <a:prstGeom prst="roundRect">
              <a:avLst>
                <a:gd fmla="val 16667" name="adj"/>
              </a:avLst>
            </a:prstGeom>
            <a:solidFill>
              <a:srgbClr val="1EB0BD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410" y="1262"/>
              <a:ext cx="380" cy="271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72000" lIns="108000" spcFirstLastPara="1" rIns="144000" wrap="square" tIns="108000">
              <a:noAutofit/>
            </a:bodyPr>
            <a:lstStyle/>
            <a:p>
              <a:pPr indent="-381000" lvl="0" marL="3810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8"/>
          <p:cNvSpPr/>
          <p:nvPr/>
        </p:nvSpPr>
        <p:spPr>
          <a:xfrm>
            <a:off x="1851516" y="1498563"/>
            <a:ext cx="3940602" cy="414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108000" spcFirstLastPara="1" rIns="144000" wrap="square" tIns="108000">
            <a:noAutofit/>
          </a:bodyPr>
          <a:lstStyle/>
          <a:p>
            <a:pPr indent="-381000" lvl="0" marL="381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Service Introduction</a:t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890012" y="2370176"/>
            <a:ext cx="5476618" cy="534008"/>
          </a:xfrm>
          <a:prstGeom prst="flowChartAlternateProcess">
            <a:avLst/>
          </a:prstGeom>
          <a:solidFill>
            <a:schemeClr val="lt1"/>
          </a:solidFill>
          <a:ln cap="flat" cmpd="sng" w="38100">
            <a:solidFill>
              <a:srgbClr val="916F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" name="Google Shape;62;p8"/>
          <p:cNvGrpSpPr/>
          <p:nvPr/>
        </p:nvGrpSpPr>
        <p:grpSpPr>
          <a:xfrm>
            <a:off x="532749" y="2294162"/>
            <a:ext cx="675565" cy="655701"/>
            <a:chOff x="348" y="1134"/>
            <a:chExt cx="516" cy="516"/>
          </a:xfrm>
        </p:grpSpPr>
        <p:sp>
          <p:nvSpPr>
            <p:cNvPr id="63" name="Google Shape;63;p8"/>
            <p:cNvSpPr/>
            <p:nvPr/>
          </p:nvSpPr>
          <p:spPr>
            <a:xfrm>
              <a:off x="348" y="1134"/>
              <a:ext cx="516" cy="516"/>
            </a:xfrm>
            <a:prstGeom prst="roundRect">
              <a:avLst>
                <a:gd fmla="val 16667" name="adj"/>
              </a:avLst>
            </a:prstGeom>
            <a:solidFill>
              <a:srgbClr val="916F6D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410" y="1262"/>
              <a:ext cx="380" cy="271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72000" lIns="108000" spcFirstLastPara="1" rIns="144000" wrap="square" tIns="108000">
              <a:noAutofit/>
            </a:bodyPr>
            <a:lstStyle/>
            <a:p>
              <a:pPr indent="-381000" lvl="0" marL="3810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Google Shape;65;p8"/>
          <p:cNvSpPr/>
          <p:nvPr/>
        </p:nvSpPr>
        <p:spPr>
          <a:xfrm>
            <a:off x="1850003" y="2413802"/>
            <a:ext cx="3940602" cy="414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108000" spcFirstLastPara="1" rIns="144000" wrap="square" tIns="108000">
            <a:noAutofit/>
          </a:bodyPr>
          <a:lstStyle/>
          <a:p>
            <a:pPr indent="-381000" lvl="0" marL="381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894204" y="3291200"/>
            <a:ext cx="5476618" cy="534008"/>
          </a:xfrm>
          <a:prstGeom prst="flowChartAlternateProcess">
            <a:avLst/>
          </a:prstGeom>
          <a:solidFill>
            <a:schemeClr val="lt1"/>
          </a:solidFill>
          <a:ln cap="flat" cmpd="sng" w="381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1000" lvl="0" marL="381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8"/>
          <p:cNvGrpSpPr/>
          <p:nvPr/>
        </p:nvGrpSpPr>
        <p:grpSpPr>
          <a:xfrm>
            <a:off x="536941" y="3215186"/>
            <a:ext cx="675565" cy="655701"/>
            <a:chOff x="348" y="1134"/>
            <a:chExt cx="516" cy="516"/>
          </a:xfrm>
        </p:grpSpPr>
        <p:sp>
          <p:nvSpPr>
            <p:cNvPr id="68" name="Google Shape;68;p8"/>
            <p:cNvSpPr/>
            <p:nvPr/>
          </p:nvSpPr>
          <p:spPr>
            <a:xfrm>
              <a:off x="348" y="1134"/>
              <a:ext cx="516" cy="516"/>
            </a:xfrm>
            <a:prstGeom prst="roundRect">
              <a:avLst>
                <a:gd fmla="val 16667" name="adj"/>
              </a:avLst>
            </a:prstGeom>
            <a:solidFill>
              <a:srgbClr val="7F7F7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410" y="1262"/>
              <a:ext cx="380" cy="271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72000" lIns="108000" spcFirstLastPara="1" rIns="144000" wrap="square" tIns="108000">
              <a:noAutofit/>
            </a:bodyPr>
            <a:lstStyle/>
            <a:p>
              <a:pPr indent="-381000" lvl="0" marL="3810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8"/>
          <p:cNvSpPr/>
          <p:nvPr/>
        </p:nvSpPr>
        <p:spPr>
          <a:xfrm>
            <a:off x="1854195" y="3365999"/>
            <a:ext cx="3940602" cy="414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108000" spcFirstLastPara="1" rIns="144000" wrap="square" tIns="108000">
            <a:noAutofit/>
          </a:bodyPr>
          <a:lstStyle/>
          <a:p>
            <a:pPr indent="-381000" lvl="0" marL="381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894104" y="4268139"/>
            <a:ext cx="5476618" cy="534008"/>
          </a:xfrm>
          <a:prstGeom prst="flowChartAlternateProcess">
            <a:avLst/>
          </a:prstGeom>
          <a:solidFill>
            <a:schemeClr val="lt1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8"/>
          <p:cNvGrpSpPr/>
          <p:nvPr/>
        </p:nvGrpSpPr>
        <p:grpSpPr>
          <a:xfrm>
            <a:off x="536841" y="4192125"/>
            <a:ext cx="675565" cy="655701"/>
            <a:chOff x="348" y="1134"/>
            <a:chExt cx="516" cy="516"/>
          </a:xfrm>
        </p:grpSpPr>
        <p:sp>
          <p:nvSpPr>
            <p:cNvPr id="73" name="Google Shape;73;p8"/>
            <p:cNvSpPr/>
            <p:nvPr/>
          </p:nvSpPr>
          <p:spPr>
            <a:xfrm>
              <a:off x="348" y="1134"/>
              <a:ext cx="516" cy="516"/>
            </a:xfrm>
            <a:prstGeom prst="roundRect">
              <a:avLst>
                <a:gd fmla="val 16667" name="adj"/>
              </a:avLst>
            </a:prstGeom>
            <a:solidFill>
              <a:srgbClr val="595959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10" y="1262"/>
              <a:ext cx="380" cy="271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72000" lIns="108000" spcFirstLastPara="1" rIns="144000" wrap="square" tIns="108000">
              <a:noAutofit/>
            </a:bodyPr>
            <a:lstStyle/>
            <a:p>
              <a:pPr indent="-381000" lvl="0" marL="3810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8"/>
          <p:cNvSpPr/>
          <p:nvPr/>
        </p:nvSpPr>
        <p:spPr>
          <a:xfrm>
            <a:off x="1854095" y="4342938"/>
            <a:ext cx="3940602" cy="414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108000" spcFirstLastPara="1" rIns="144000" wrap="square" tIns="108000">
            <a:noAutofit/>
          </a:bodyPr>
          <a:lstStyle/>
          <a:p>
            <a:pPr indent="-381000" lvl="0" marL="381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8"/>
          <p:cNvSpPr/>
          <p:nvPr/>
        </p:nvSpPr>
        <p:spPr>
          <a:xfrm>
            <a:off x="890012" y="5204243"/>
            <a:ext cx="5476618" cy="534008"/>
          </a:xfrm>
          <a:prstGeom prst="flowChartAlternateProcess">
            <a:avLst/>
          </a:prstGeom>
          <a:solidFill>
            <a:schemeClr val="lt1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7" name="Google Shape;77;p8"/>
          <p:cNvGrpSpPr/>
          <p:nvPr/>
        </p:nvGrpSpPr>
        <p:grpSpPr>
          <a:xfrm>
            <a:off x="532749" y="5128229"/>
            <a:ext cx="675565" cy="655701"/>
            <a:chOff x="348" y="1134"/>
            <a:chExt cx="516" cy="516"/>
          </a:xfrm>
        </p:grpSpPr>
        <p:sp>
          <p:nvSpPr>
            <p:cNvPr id="78" name="Google Shape;78;p8"/>
            <p:cNvSpPr/>
            <p:nvPr/>
          </p:nvSpPr>
          <p:spPr>
            <a:xfrm>
              <a:off x="348" y="1134"/>
              <a:ext cx="516" cy="516"/>
            </a:xfrm>
            <a:prstGeom prst="roundRect">
              <a:avLst>
                <a:gd fmla="val 16667" name="adj"/>
              </a:avLst>
            </a:prstGeom>
            <a:solidFill>
              <a:srgbClr val="3F3F3F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410" y="1262"/>
              <a:ext cx="380" cy="271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72000" lIns="108000" spcFirstLastPara="1" rIns="144000" wrap="square" tIns="108000">
              <a:noAutofit/>
            </a:bodyPr>
            <a:lstStyle/>
            <a:p>
              <a:pPr indent="-381000" lvl="0" marL="3810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8"/>
          <p:cNvSpPr/>
          <p:nvPr/>
        </p:nvSpPr>
        <p:spPr>
          <a:xfrm>
            <a:off x="1850003" y="5247869"/>
            <a:ext cx="3940602" cy="414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108000" spcFirstLastPara="1" rIns="144000" wrap="square" tIns="108000">
            <a:noAutofit/>
          </a:bodyPr>
          <a:lstStyle/>
          <a:p>
            <a:pPr indent="-381000" lvl="0" marL="381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Programming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890012" y="6081720"/>
            <a:ext cx="5476618" cy="534008"/>
          </a:xfrm>
          <a:prstGeom prst="flowChartAlternateProcess">
            <a:avLst/>
          </a:prstGeom>
          <a:solidFill>
            <a:schemeClr val="lt1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2" name="Google Shape;82;p8"/>
          <p:cNvGrpSpPr/>
          <p:nvPr/>
        </p:nvGrpSpPr>
        <p:grpSpPr>
          <a:xfrm>
            <a:off x="532749" y="6005706"/>
            <a:ext cx="675565" cy="655701"/>
            <a:chOff x="348" y="1134"/>
            <a:chExt cx="516" cy="516"/>
          </a:xfrm>
        </p:grpSpPr>
        <p:sp>
          <p:nvSpPr>
            <p:cNvPr id="83" name="Google Shape;83;p8"/>
            <p:cNvSpPr/>
            <p:nvPr/>
          </p:nvSpPr>
          <p:spPr>
            <a:xfrm>
              <a:off x="348" y="1134"/>
              <a:ext cx="516" cy="516"/>
            </a:xfrm>
            <a:prstGeom prst="roundRect">
              <a:avLst>
                <a:gd fmla="val 16667" name="adj"/>
              </a:avLst>
            </a:prstGeom>
            <a:solidFill>
              <a:srgbClr val="0C0C0C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10" y="1262"/>
              <a:ext cx="380" cy="271"/>
            </a:xfrm>
            <a:prstGeom prst="diamond">
              <a:avLst/>
            </a:prstGeom>
            <a:noFill/>
            <a:ln>
              <a:noFill/>
            </a:ln>
          </p:spPr>
          <p:txBody>
            <a:bodyPr anchorCtr="0" anchor="ctr" bIns="72000" lIns="108000" spcFirstLastPara="1" rIns="144000" wrap="square" tIns="108000">
              <a:noAutofit/>
            </a:bodyPr>
            <a:lstStyle/>
            <a:p>
              <a:pPr indent="-381000" lvl="0" marL="38100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8"/>
          <p:cNvSpPr/>
          <p:nvPr/>
        </p:nvSpPr>
        <p:spPr>
          <a:xfrm>
            <a:off x="1850003" y="6156519"/>
            <a:ext cx="3940602" cy="414261"/>
          </a:xfrm>
          <a:prstGeom prst="rect">
            <a:avLst/>
          </a:prstGeom>
          <a:noFill/>
          <a:ln>
            <a:noFill/>
          </a:ln>
        </p:spPr>
        <p:txBody>
          <a:bodyPr anchorCtr="0" anchor="ctr" bIns="72000" lIns="108000" spcFirstLastPara="1" rIns="144000" wrap="square" tIns="108000">
            <a:noAutofit/>
          </a:bodyPr>
          <a:lstStyle/>
          <a:p>
            <a:pPr indent="-381000" lvl="0" marL="3810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Result/Limitation 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6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– Review and Score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26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364" name="Google Shape;36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5" name="Google Shape;365;p26"/>
          <p:cNvSpPr txBox="1"/>
          <p:nvPr/>
        </p:nvSpPr>
        <p:spPr>
          <a:xfrm>
            <a:off x="380786" y="1406554"/>
            <a:ext cx="527186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Collect the review and rating data from Kakaomap. Data was collected by crawling code and we search the restaurant using gonggong_original’s NAME_AND_DONG column which in the MySQL.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6"/>
          <p:cNvSpPr txBox="1"/>
          <p:nvPr/>
        </p:nvSpPr>
        <p:spPr>
          <a:xfrm>
            <a:off x="252381" y="2841470"/>
            <a:ext cx="5113268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Retrieve the 'gonggong_original' table from MySQL using Python.</a:t>
            </a:r>
            <a:endParaRPr/>
          </a:p>
        </p:txBody>
      </p:sp>
      <p:pic>
        <p:nvPicPr>
          <p:cNvPr id="369" name="Google Shape;36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490" y="3318907"/>
            <a:ext cx="4192510" cy="3042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26"/>
          <p:cNvGrpSpPr/>
          <p:nvPr/>
        </p:nvGrpSpPr>
        <p:grpSpPr>
          <a:xfrm>
            <a:off x="5272952" y="3988627"/>
            <a:ext cx="3490262" cy="1539173"/>
            <a:chOff x="457889" y="4688481"/>
            <a:chExt cx="3490262" cy="1539173"/>
          </a:xfrm>
        </p:grpSpPr>
        <p:pic>
          <p:nvPicPr>
            <p:cNvPr id="371" name="Google Shape;371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7889" y="5259830"/>
              <a:ext cx="2842506" cy="96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7889" y="4688481"/>
              <a:ext cx="3490262" cy="571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Google Shape;373;p26"/>
          <p:cNvSpPr txBox="1"/>
          <p:nvPr/>
        </p:nvSpPr>
        <p:spPr>
          <a:xfrm>
            <a:off x="5215337" y="3570873"/>
            <a:ext cx="2540893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Setting up crawling on EC2.</a:t>
            </a:r>
            <a:endParaRPr/>
          </a:p>
        </p:txBody>
      </p:sp>
      <p:sp>
        <p:nvSpPr>
          <p:cNvPr id="374" name="Google Shape;374;p26"/>
          <p:cNvSpPr txBox="1"/>
          <p:nvPr/>
        </p:nvSpPr>
        <p:spPr>
          <a:xfrm>
            <a:off x="5277462" y="5659303"/>
            <a:ext cx="3718822" cy="694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＊AWS EC2 is not a GUI environment, so a virtual window must be displayed when crawling.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– Review and Score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27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385" name="Google Shape;38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9236" y="1406554"/>
            <a:ext cx="2403978" cy="163874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27"/>
          <p:cNvSpPr txBox="1"/>
          <p:nvPr/>
        </p:nvSpPr>
        <p:spPr>
          <a:xfrm>
            <a:off x="380786" y="1406554"/>
            <a:ext cx="527186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Collect the review and rating data from Kakaomap. Data was collected by crawling code and we search the restaurant using gonggong_original’s NAME_AND_DONG column which in the MySQL.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9391" y="3128429"/>
            <a:ext cx="3145096" cy="333570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719" y="2840850"/>
            <a:ext cx="3019625" cy="36037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1" name="Google Shape;391;p27"/>
          <p:cNvSpPr/>
          <p:nvPr/>
        </p:nvSpPr>
        <p:spPr>
          <a:xfrm>
            <a:off x="766956" y="3369501"/>
            <a:ext cx="1452153" cy="450937"/>
          </a:xfrm>
          <a:prstGeom prst="frame">
            <a:avLst>
              <a:gd fmla="val 1250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593102" y="5975912"/>
            <a:ext cx="924982" cy="253631"/>
          </a:xfrm>
          <a:prstGeom prst="frame">
            <a:avLst>
              <a:gd fmla="val 1250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27"/>
          <p:cNvSpPr/>
          <p:nvPr/>
        </p:nvSpPr>
        <p:spPr>
          <a:xfrm>
            <a:off x="4004930" y="4091823"/>
            <a:ext cx="705292" cy="200882"/>
          </a:xfrm>
          <a:prstGeom prst="frame">
            <a:avLst>
              <a:gd fmla="val 1250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27"/>
          <p:cNvSpPr/>
          <p:nvPr/>
        </p:nvSpPr>
        <p:spPr>
          <a:xfrm>
            <a:off x="3967787" y="4387015"/>
            <a:ext cx="1844863" cy="422980"/>
          </a:xfrm>
          <a:prstGeom prst="frame">
            <a:avLst>
              <a:gd fmla="val 9539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27"/>
          <p:cNvSpPr/>
          <p:nvPr/>
        </p:nvSpPr>
        <p:spPr>
          <a:xfrm>
            <a:off x="4039599" y="5924448"/>
            <a:ext cx="2744888" cy="422980"/>
          </a:xfrm>
          <a:prstGeom prst="frame">
            <a:avLst>
              <a:gd fmla="val 9539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27"/>
          <p:cNvSpPr/>
          <p:nvPr/>
        </p:nvSpPr>
        <p:spPr>
          <a:xfrm>
            <a:off x="5447839" y="5385829"/>
            <a:ext cx="1559881" cy="21680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992D2B"/>
              </a:gs>
              <a:gs pos="80000">
                <a:srgbClr val="C93D39"/>
              </a:gs>
              <a:gs pos="100000">
                <a:srgbClr val="CD3A36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7027481" y="5093618"/>
            <a:ext cx="2199355" cy="694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Review without content will be processed by MySQL later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- Review and Score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28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408" name="Google Shape;40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28"/>
          <p:cNvSpPr txBox="1"/>
          <p:nvPr/>
        </p:nvSpPr>
        <p:spPr>
          <a:xfrm>
            <a:off x="380786" y="1406554"/>
            <a:ext cx="527186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Collect the review and rating data from Kakaomap. Data was collected by crawling code and we search the restaurant using gonggong_original’s NAME_AND_DONG column which in the MySQL.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8"/>
          <p:cNvSpPr txBox="1"/>
          <p:nvPr/>
        </p:nvSpPr>
        <p:spPr>
          <a:xfrm>
            <a:off x="746550" y="2621558"/>
            <a:ext cx="5113268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Crawling code</a:t>
            </a:r>
            <a:endParaRPr/>
          </a:p>
        </p:txBody>
      </p:sp>
      <p:pic>
        <p:nvPicPr>
          <p:cNvPr id="413" name="Google Shape;41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1602" y="3147842"/>
            <a:ext cx="4542977" cy="1499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602" y="4722713"/>
            <a:ext cx="2944855" cy="15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8"/>
          <p:cNvSpPr txBox="1"/>
          <p:nvPr/>
        </p:nvSpPr>
        <p:spPr>
          <a:xfrm>
            <a:off x="645711" y="6289162"/>
            <a:ext cx="4119611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＊Restaurants with zero reviews are passed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- Review and Score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29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426" name="Google Shape;42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7" name="Google Shape;427;p29"/>
          <p:cNvSpPr txBox="1"/>
          <p:nvPr/>
        </p:nvSpPr>
        <p:spPr>
          <a:xfrm>
            <a:off x="380786" y="1406554"/>
            <a:ext cx="52718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Making the new dataframe contained UNIQUE_KEY, NAME_AND_DONG, SCORE, REVIEW what we collected from Kakaomap and Stored the dataframe in MySQL.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29"/>
          <p:cNvSpPr txBox="1"/>
          <p:nvPr/>
        </p:nvSpPr>
        <p:spPr>
          <a:xfrm>
            <a:off x="380786" y="2396090"/>
            <a:ext cx="5113268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Storing the dataframe into MySQL’s review_df table</a:t>
            </a:r>
            <a:endParaRPr/>
          </a:p>
        </p:txBody>
      </p:sp>
      <p:pic>
        <p:nvPicPr>
          <p:cNvPr id="431" name="Google Shape;43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4283" y="5161795"/>
            <a:ext cx="4495503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9"/>
          <p:cNvPicPr preferRelativeResize="0"/>
          <p:nvPr/>
        </p:nvPicPr>
        <p:blipFill rotWithShape="1">
          <a:blip r:embed="rId7">
            <a:alphaModFix/>
          </a:blip>
          <a:srcRect b="0" l="0" r="0" t="41512"/>
          <a:stretch/>
        </p:blipFill>
        <p:spPr>
          <a:xfrm>
            <a:off x="454283" y="2794874"/>
            <a:ext cx="4283972" cy="118942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9"/>
          <p:cNvSpPr txBox="1"/>
          <p:nvPr/>
        </p:nvSpPr>
        <p:spPr>
          <a:xfrm>
            <a:off x="380910" y="4341718"/>
            <a:ext cx="4117717" cy="694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－Deleted NULL review data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DELETE FROM review_df WHERE REVIEW=""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- Review and Score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30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444" name="Google Shape;44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5" name="Google Shape;445;p30"/>
          <p:cNvSpPr txBox="1"/>
          <p:nvPr/>
        </p:nvSpPr>
        <p:spPr>
          <a:xfrm>
            <a:off x="380786" y="1406554"/>
            <a:ext cx="52718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Making the new dataframe contained UNIQUE_KEY, NAME_AND_DONG, SCORE, REVIEW what we collected from Kakaomap and Stored the dataframe in MySQL.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86" y="2787706"/>
            <a:ext cx="4961724" cy="351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0"/>
          <p:cNvPicPr preferRelativeResize="0"/>
          <p:nvPr/>
        </p:nvPicPr>
        <p:blipFill rotWithShape="1">
          <a:blip r:embed="rId7">
            <a:alphaModFix/>
          </a:blip>
          <a:srcRect b="15693" l="0" r="0" t="0"/>
          <a:stretch/>
        </p:blipFill>
        <p:spPr>
          <a:xfrm>
            <a:off x="5611504" y="5503767"/>
            <a:ext cx="2449288" cy="79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0"/>
          <p:cNvPicPr preferRelativeResize="0"/>
          <p:nvPr/>
        </p:nvPicPr>
        <p:blipFill rotWithShape="1">
          <a:blip r:embed="rId8">
            <a:alphaModFix/>
          </a:blip>
          <a:srcRect b="11822" l="0" r="0" t="0"/>
          <a:stretch/>
        </p:blipFill>
        <p:spPr>
          <a:xfrm>
            <a:off x="5611503" y="4562888"/>
            <a:ext cx="3440253" cy="77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0"/>
          <p:cNvSpPr txBox="1"/>
          <p:nvPr/>
        </p:nvSpPr>
        <p:spPr>
          <a:xfrm>
            <a:off x="5611503" y="3511095"/>
            <a:ext cx="4630782" cy="867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restaurant : 7,179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review : 103,224</a:t>
            </a:r>
            <a:endParaRPr/>
          </a:p>
        </p:txBody>
      </p:sp>
      <p:sp>
        <p:nvSpPr>
          <p:cNvPr id="452" name="Google Shape;452;p30"/>
          <p:cNvSpPr txBox="1"/>
          <p:nvPr/>
        </p:nvSpPr>
        <p:spPr>
          <a:xfrm>
            <a:off x="294797" y="2376730"/>
            <a:ext cx="51337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review_df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1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- Review and Score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31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463" name="Google Shape;46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4" name="Google Shape;464;p31"/>
          <p:cNvSpPr txBox="1"/>
          <p:nvPr/>
        </p:nvSpPr>
        <p:spPr>
          <a:xfrm>
            <a:off x="380786" y="1406554"/>
            <a:ext cx="52718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Making the new dataframe contained UNIQUE_KEY, NAME_AND_DONG, SCORE, REVIEW what we collected from Kakaomap and Stored the dataframe in MySQL.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1"/>
          <p:cNvSpPr txBox="1"/>
          <p:nvPr/>
        </p:nvSpPr>
        <p:spPr>
          <a:xfrm>
            <a:off x="380786" y="2519360"/>
            <a:ext cx="5105614" cy="10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We also collected 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data set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make classification model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restaurant : 3,594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review : 62,649</a:t>
            </a:r>
            <a:endParaRPr/>
          </a:p>
        </p:txBody>
      </p:sp>
      <p:pic>
        <p:nvPicPr>
          <p:cNvPr id="468" name="Google Shape;46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196" y="3722462"/>
            <a:ext cx="40767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5196" y="5316614"/>
            <a:ext cx="57340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39049" y="3984302"/>
            <a:ext cx="4130398" cy="108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2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– Price and Menu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32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481" name="Google Shape;48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2" name="Google Shape;482;p32"/>
          <p:cNvSpPr txBox="1"/>
          <p:nvPr/>
        </p:nvSpPr>
        <p:spPr>
          <a:xfrm>
            <a:off x="380786" y="1406554"/>
            <a:ext cx="52718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Collecting the menus and each price using review_df’s NAME_AND_DONG in MySQL since we want to collect menus of restaurant which have review data. (Process is very similar)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2"/>
          <p:cNvPicPr preferRelativeResize="0"/>
          <p:nvPr/>
        </p:nvPicPr>
        <p:blipFill rotWithShape="1">
          <a:blip r:embed="rId6">
            <a:alphaModFix/>
          </a:blip>
          <a:srcRect b="4683" l="6042" r="6525" t="5438"/>
          <a:stretch/>
        </p:blipFill>
        <p:spPr>
          <a:xfrm>
            <a:off x="833635" y="2279132"/>
            <a:ext cx="3474982" cy="43529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6" name="Google Shape;486;p32"/>
          <p:cNvSpPr/>
          <p:nvPr/>
        </p:nvSpPr>
        <p:spPr>
          <a:xfrm>
            <a:off x="833635" y="5599134"/>
            <a:ext cx="3462793" cy="1074509"/>
          </a:xfrm>
          <a:prstGeom prst="frame">
            <a:avLst>
              <a:gd fmla="val 3223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32"/>
          <p:cNvSpPr txBox="1"/>
          <p:nvPr/>
        </p:nvSpPr>
        <p:spPr>
          <a:xfrm>
            <a:off x="4937145" y="4433410"/>
            <a:ext cx="4008329" cy="1018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- Collect menu data only from restaurants where reviews are collected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- Pass restaurants where menus are not registered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– Price and Menu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33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498" name="Google Shape;49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9" name="Google Shape;499;p33"/>
          <p:cNvSpPr txBox="1"/>
          <p:nvPr/>
        </p:nvSpPr>
        <p:spPr>
          <a:xfrm>
            <a:off x="380786" y="1406554"/>
            <a:ext cx="52718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Collecting the menus and each price using review_df’s NAME_AND_DONG in MySQL since we want to collect menus of restaurant which have review data. (Process is very similar)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3"/>
          <p:cNvSpPr txBox="1"/>
          <p:nvPr/>
        </p:nvSpPr>
        <p:spPr>
          <a:xfrm>
            <a:off x="380786" y="2519360"/>
            <a:ext cx="5105614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Storing the menus and price in the menu_df of MySQL table</a:t>
            </a:r>
            <a:endParaRPr/>
          </a:p>
        </p:txBody>
      </p:sp>
      <p:pic>
        <p:nvPicPr>
          <p:cNvPr id="503" name="Google Shape;50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889" y="3007148"/>
            <a:ext cx="4183363" cy="137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889" y="4909285"/>
            <a:ext cx="4296266" cy="137860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3"/>
          <p:cNvSpPr txBox="1"/>
          <p:nvPr/>
        </p:nvSpPr>
        <p:spPr>
          <a:xfrm>
            <a:off x="380786" y="4485783"/>
            <a:ext cx="7443569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Calculate the average price and Updating the average price in the 'gonggong_original' table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Collection - Price and Menu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34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516" name="Google Shape;51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6794" y="1406554"/>
            <a:ext cx="2846420" cy="19403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" name="Google Shape;517;p34"/>
          <p:cNvSpPr txBox="1"/>
          <p:nvPr/>
        </p:nvSpPr>
        <p:spPr>
          <a:xfrm>
            <a:off x="380786" y="1406554"/>
            <a:ext cx="52718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Collecting the menus and each price using review_df’s NAME_AND_DONG in MySQL since we want to collect menus of restaurant which have review data. (Process is very similar)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4"/>
          <p:cNvSpPr txBox="1"/>
          <p:nvPr/>
        </p:nvSpPr>
        <p:spPr>
          <a:xfrm>
            <a:off x="380786" y="2583636"/>
            <a:ext cx="5105614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menu and price data : 34,827</a:t>
            </a:r>
            <a:endParaRPr/>
          </a:p>
        </p:txBody>
      </p:sp>
      <p:pic>
        <p:nvPicPr>
          <p:cNvPr id="521" name="Google Shape;521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86" y="3099677"/>
            <a:ext cx="4191214" cy="118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0786" y="4490763"/>
            <a:ext cx="3682059" cy="1921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88927" y="4965698"/>
            <a:ext cx="4835876" cy="92139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4"/>
          <p:cNvSpPr txBox="1"/>
          <p:nvPr/>
        </p:nvSpPr>
        <p:spPr>
          <a:xfrm>
            <a:off x="4062845" y="4558867"/>
            <a:ext cx="51337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menu_df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"/>
          <p:cNvSpPr txBox="1"/>
          <p:nvPr>
            <p:ph type="title"/>
          </p:nvPr>
        </p:nvSpPr>
        <p:spPr>
          <a:xfrm>
            <a:off x="1475656" y="4831060"/>
            <a:ext cx="6336704" cy="854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04. Data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5"/>
          <p:cNvSpPr txBox="1"/>
          <p:nvPr>
            <p:ph idx="1" type="subTitle"/>
          </p:nvPr>
        </p:nvSpPr>
        <p:spPr>
          <a:xfrm>
            <a:off x="1492610" y="5494387"/>
            <a:ext cx="6408712" cy="560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9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/>
          <p:nvPr>
            <p:ph type="title"/>
          </p:nvPr>
        </p:nvSpPr>
        <p:spPr>
          <a:xfrm>
            <a:off x="1475656" y="4831059"/>
            <a:ext cx="6336704" cy="1526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01. Service Introduction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91" name="Google Shape;91;p9"/>
          <p:cNvSpPr txBox="1"/>
          <p:nvPr>
            <p:ph idx="1" type="subTitle"/>
          </p:nvPr>
        </p:nvSpPr>
        <p:spPr>
          <a:xfrm>
            <a:off x="1492610" y="5494387"/>
            <a:ext cx="6408712" cy="560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9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Transfer to HDFS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36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542" name="Google Shape;542;p36"/>
          <p:cNvSpPr txBox="1"/>
          <p:nvPr/>
        </p:nvSpPr>
        <p:spPr>
          <a:xfrm>
            <a:off x="380786" y="1406554"/>
            <a:ext cx="52718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Transferring the collected data into HDFS using SQOOP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6"/>
          <p:cNvSpPr txBox="1"/>
          <p:nvPr/>
        </p:nvSpPr>
        <p:spPr>
          <a:xfrm>
            <a:off x="380786" y="3087287"/>
            <a:ext cx="5105614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Transfer the gonggong_original, review_df, training_review_data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5877" y="1422491"/>
            <a:ext cx="1780574" cy="16771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7" name="Google Shape;54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889" y="3613257"/>
            <a:ext cx="7675276" cy="126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889" y="5020107"/>
            <a:ext cx="8462474" cy="77314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6"/>
          <p:cNvSpPr txBox="1"/>
          <p:nvPr/>
        </p:nvSpPr>
        <p:spPr>
          <a:xfrm>
            <a:off x="1432627" y="2046858"/>
            <a:ext cx="4682462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*Transfers data to HDFS and uses SPARK to analyze data and create a data classification model in a distributed environment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Transfer to HDFS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37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560" name="Google Shape;560;p37"/>
          <p:cNvSpPr txBox="1"/>
          <p:nvPr/>
        </p:nvSpPr>
        <p:spPr>
          <a:xfrm>
            <a:off x="380786" y="1406554"/>
            <a:ext cx="52718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Transferring the collected data into HDFS using SQOOP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55877" y="1422491"/>
            <a:ext cx="1780574" cy="16771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4" name="Google Shape;56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0994" y="5733256"/>
            <a:ext cx="7122304" cy="62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0994" y="2360617"/>
            <a:ext cx="4759804" cy="16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7"/>
          <p:cNvSpPr txBox="1"/>
          <p:nvPr/>
        </p:nvSpPr>
        <p:spPr>
          <a:xfrm>
            <a:off x="380786" y="5363924"/>
            <a:ext cx="46307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Result: review_df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7" name="Google Shape;567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994" y="4498505"/>
            <a:ext cx="8260796" cy="63251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7"/>
          <p:cNvSpPr txBox="1"/>
          <p:nvPr/>
        </p:nvSpPr>
        <p:spPr>
          <a:xfrm>
            <a:off x="402210" y="4135183"/>
            <a:ext cx="46307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Result: training_review_data</a:t>
            </a:r>
            <a:endParaRPr sz="1800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7"/>
          <p:cNvSpPr txBox="1"/>
          <p:nvPr/>
        </p:nvSpPr>
        <p:spPr>
          <a:xfrm>
            <a:off x="402210" y="1991285"/>
            <a:ext cx="46307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Result: gonggong_original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8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6" name="Google Shape;5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9" name="Google Shape;579;p38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580" name="Google Shape;580;p38"/>
          <p:cNvSpPr txBox="1"/>
          <p:nvPr/>
        </p:nvSpPr>
        <p:spPr>
          <a:xfrm>
            <a:off x="380787" y="1406554"/>
            <a:ext cx="41912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Creating a SPARK session to analysis using the data from HDFS.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8"/>
          <p:cNvSpPr txBox="1"/>
          <p:nvPr/>
        </p:nvSpPr>
        <p:spPr>
          <a:xfrm>
            <a:off x="354612" y="2466119"/>
            <a:ext cx="5105614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Create a Spark session</a:t>
            </a:r>
            <a:endParaRPr/>
          </a:p>
        </p:txBody>
      </p:sp>
      <p:pic>
        <p:nvPicPr>
          <p:cNvPr id="584" name="Google Shape;584;p38"/>
          <p:cNvPicPr preferRelativeResize="0"/>
          <p:nvPr/>
        </p:nvPicPr>
        <p:blipFill rotWithShape="1">
          <a:blip r:embed="rId5">
            <a:alphaModFix/>
          </a:blip>
          <a:srcRect b="0" l="0" r="0" t="17485"/>
          <a:stretch/>
        </p:blipFill>
        <p:spPr>
          <a:xfrm>
            <a:off x="4572000" y="1421045"/>
            <a:ext cx="4366638" cy="7419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5" name="Google Shape;58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87" y="2881697"/>
            <a:ext cx="3337849" cy="118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301" y="4640082"/>
            <a:ext cx="5105615" cy="67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301" y="5371665"/>
            <a:ext cx="5105614" cy="76760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8"/>
          <p:cNvSpPr txBox="1"/>
          <p:nvPr/>
        </p:nvSpPr>
        <p:spPr>
          <a:xfrm>
            <a:off x="319752" y="4146590"/>
            <a:ext cx="5105614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Set HDFS configuration  and Loading the training dataset from HDFS</a:t>
            </a:r>
            <a:endParaRPr/>
          </a:p>
        </p:txBody>
      </p:sp>
      <p:pic>
        <p:nvPicPr>
          <p:cNvPr id="589" name="Google Shape;589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60226" y="3576120"/>
            <a:ext cx="3603577" cy="283620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8"/>
          <p:cNvSpPr txBox="1"/>
          <p:nvPr/>
        </p:nvSpPr>
        <p:spPr>
          <a:xfrm>
            <a:off x="4007701" y="2790768"/>
            <a:ext cx="464596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Added the option to set the memory size of the spark directly to prevent the memory from running out of memory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399123" y="2093343"/>
            <a:ext cx="4645969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We used Pyspark to execute SPARK in Python.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39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602" name="Google Shape;602;p39"/>
          <p:cNvSpPr txBox="1"/>
          <p:nvPr/>
        </p:nvSpPr>
        <p:spPr>
          <a:xfrm>
            <a:off x="380787" y="1406554"/>
            <a:ext cx="41912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Define the preprocessing functions using Pyspark library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9"/>
          <p:cNvPicPr preferRelativeResize="0"/>
          <p:nvPr/>
        </p:nvPicPr>
        <p:blipFill rotWithShape="1">
          <a:blip r:embed="rId5">
            <a:alphaModFix/>
          </a:blip>
          <a:srcRect b="0" l="0" r="0" t="17485"/>
          <a:stretch/>
        </p:blipFill>
        <p:spPr>
          <a:xfrm>
            <a:off x="4572000" y="1421045"/>
            <a:ext cx="4366638" cy="7419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6" name="Google Shape;60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889" y="2359535"/>
            <a:ext cx="5913632" cy="190516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9"/>
          <p:cNvSpPr txBox="1"/>
          <p:nvPr/>
        </p:nvSpPr>
        <p:spPr>
          <a:xfrm>
            <a:off x="457889" y="4468412"/>
            <a:ext cx="52370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Divide the learning group by setting the positive to 4 points or more and negative 2.5 points or less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8" name="Google Shape;60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889" y="5199907"/>
            <a:ext cx="6569009" cy="792549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9"/>
          <p:cNvSpPr txBox="1"/>
          <p:nvPr/>
        </p:nvSpPr>
        <p:spPr>
          <a:xfrm>
            <a:off x="6641252" y="2804285"/>
            <a:ext cx="217144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Cleaned_review is created by removing emoticons, special symbols, etc. from the review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0" name="Google Shape;610;p39"/>
          <p:cNvSpPr txBox="1"/>
          <p:nvPr/>
        </p:nvSpPr>
        <p:spPr>
          <a:xfrm>
            <a:off x="1963638" y="6101372"/>
            <a:ext cx="693088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Why are positives set to 4 or more and negatives set to 2.5 or less?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make the model learn dichotomically without considering neutral reviews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0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40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621" name="Google Shape;621;p40"/>
          <p:cNvSpPr txBox="1"/>
          <p:nvPr/>
        </p:nvSpPr>
        <p:spPr>
          <a:xfrm>
            <a:off x="380787" y="1406554"/>
            <a:ext cx="419121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Define the preprocessing functions using Pyspark library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2" name="Google Shape;62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0"/>
          <p:cNvPicPr preferRelativeResize="0"/>
          <p:nvPr/>
        </p:nvPicPr>
        <p:blipFill rotWithShape="1">
          <a:blip r:embed="rId5">
            <a:alphaModFix/>
          </a:blip>
          <a:srcRect b="0" l="0" r="0" t="17485"/>
          <a:stretch/>
        </p:blipFill>
        <p:spPr>
          <a:xfrm>
            <a:off x="4572000" y="1421045"/>
            <a:ext cx="4366638" cy="74199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5" name="Google Shape;625;p40"/>
          <p:cNvSpPr txBox="1"/>
          <p:nvPr/>
        </p:nvSpPr>
        <p:spPr>
          <a:xfrm>
            <a:off x="380787" y="2287629"/>
            <a:ext cx="523705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Divide the learning group by setting the positive to 4 points or more and negative 2.5 points or less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1679" y="2940869"/>
            <a:ext cx="6584485" cy="37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3" name="Google Shape;63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41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637" name="Google Shape;637;p41"/>
          <p:cNvSpPr txBox="1"/>
          <p:nvPr/>
        </p:nvSpPr>
        <p:spPr>
          <a:xfrm>
            <a:off x="380787" y="1406554"/>
            <a:ext cx="41912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Model learning with logistic regression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1"/>
          <p:cNvPicPr preferRelativeResize="0"/>
          <p:nvPr/>
        </p:nvPicPr>
        <p:blipFill rotWithShape="1">
          <a:blip r:embed="rId5">
            <a:alphaModFix/>
          </a:blip>
          <a:srcRect b="0" l="0" r="0" t="17485"/>
          <a:stretch/>
        </p:blipFill>
        <p:spPr>
          <a:xfrm>
            <a:off x="5354920" y="1307121"/>
            <a:ext cx="3681307" cy="6255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454" y="2008594"/>
            <a:ext cx="4337691" cy="1970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1"/>
          <p:cNvPicPr preferRelativeResize="0"/>
          <p:nvPr/>
        </p:nvPicPr>
        <p:blipFill rotWithShape="1">
          <a:blip r:embed="rId7">
            <a:alphaModFix/>
          </a:blip>
          <a:srcRect b="0" l="0" r="9693" t="8676"/>
          <a:stretch/>
        </p:blipFill>
        <p:spPr>
          <a:xfrm>
            <a:off x="228454" y="4120148"/>
            <a:ext cx="4970434" cy="238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71931" y="3241093"/>
            <a:ext cx="3083741" cy="292955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1"/>
          <p:cNvSpPr txBox="1"/>
          <p:nvPr/>
        </p:nvSpPr>
        <p:spPr>
          <a:xfrm>
            <a:off x="5198888" y="2832129"/>
            <a:ext cx="52370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Checking model performance with test data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2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42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655" name="Google Shape;65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2"/>
          <p:cNvPicPr preferRelativeResize="0"/>
          <p:nvPr/>
        </p:nvPicPr>
        <p:blipFill rotWithShape="1">
          <a:blip r:embed="rId5">
            <a:alphaModFix/>
          </a:blip>
          <a:srcRect b="0" l="0" r="0" t="17485"/>
          <a:stretch/>
        </p:blipFill>
        <p:spPr>
          <a:xfrm>
            <a:off x="5354920" y="1307121"/>
            <a:ext cx="3681307" cy="6255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8" name="Google Shape;658;p42"/>
          <p:cNvSpPr txBox="1"/>
          <p:nvPr/>
        </p:nvSpPr>
        <p:spPr>
          <a:xfrm>
            <a:off x="325620" y="1569835"/>
            <a:ext cx="52370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Checking model performance with test data</a:t>
            </a:r>
            <a:endParaRPr sz="16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9" name="Google Shape;659;p42"/>
          <p:cNvGrpSpPr/>
          <p:nvPr/>
        </p:nvGrpSpPr>
        <p:grpSpPr>
          <a:xfrm>
            <a:off x="4976110" y="3359775"/>
            <a:ext cx="2711018" cy="1103658"/>
            <a:chOff x="510264" y="5069449"/>
            <a:chExt cx="2118544" cy="815411"/>
          </a:xfrm>
        </p:grpSpPr>
        <p:pic>
          <p:nvPicPr>
            <p:cNvPr id="660" name="Google Shape;660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0264" y="5069449"/>
              <a:ext cx="1966130" cy="266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4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10264" y="5336172"/>
              <a:ext cx="2118544" cy="5486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2" name="Google Shape;662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53049" y="2982713"/>
            <a:ext cx="2982201" cy="2089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3" name="Google Shape;663;p42"/>
          <p:cNvCxnSpPr/>
          <p:nvPr/>
        </p:nvCxnSpPr>
        <p:spPr>
          <a:xfrm>
            <a:off x="4555790" y="3887620"/>
            <a:ext cx="345671" cy="0"/>
          </a:xfrm>
          <a:prstGeom prst="straightConnector1">
            <a:avLst/>
          </a:prstGeom>
          <a:noFill/>
          <a:ln cap="flat" cmpd="sng" w="2857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64" name="Google Shape;664;p42"/>
          <p:cNvSpPr txBox="1"/>
          <p:nvPr/>
        </p:nvSpPr>
        <p:spPr>
          <a:xfrm>
            <a:off x="1222213" y="5746508"/>
            <a:ext cx="703389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Adopted as a logistic regression because it scored high in most performance evaluations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3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Analysis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1" name="Google Shape;6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43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675" name="Google Shape;675;p43"/>
          <p:cNvSpPr txBox="1"/>
          <p:nvPr/>
        </p:nvSpPr>
        <p:spPr>
          <a:xfrm>
            <a:off x="380787" y="1406554"/>
            <a:ext cx="41912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Apply the model to review_df’s review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3"/>
          <p:cNvPicPr preferRelativeResize="0"/>
          <p:nvPr/>
        </p:nvPicPr>
        <p:blipFill rotWithShape="1">
          <a:blip r:embed="rId5">
            <a:alphaModFix/>
          </a:blip>
          <a:srcRect b="0" l="0" r="0" t="17485"/>
          <a:stretch/>
        </p:blipFill>
        <p:spPr>
          <a:xfrm>
            <a:off x="5354920" y="1307121"/>
            <a:ext cx="3681307" cy="6255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9" name="Google Shape;67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787" y="1842981"/>
            <a:ext cx="5563082" cy="77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2226" y="4075242"/>
            <a:ext cx="4348335" cy="12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3"/>
          <p:cNvSpPr txBox="1"/>
          <p:nvPr/>
        </p:nvSpPr>
        <p:spPr>
          <a:xfrm>
            <a:off x="442314" y="3416240"/>
            <a:ext cx="859391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After analysis, save to HDFS in column labeled 'label' with 1 positive analysis result and 0 negative analysis result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0701" y="5373827"/>
            <a:ext cx="4350163" cy="1280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43"/>
          <p:cNvCxnSpPr/>
          <p:nvPr/>
        </p:nvCxnSpPr>
        <p:spPr>
          <a:xfrm>
            <a:off x="5430303" y="6461225"/>
            <a:ext cx="570958" cy="0"/>
          </a:xfrm>
          <a:prstGeom prst="straightConnector1">
            <a:avLst/>
          </a:prstGeom>
          <a:noFill/>
          <a:ln cap="flat" cmpd="sng" w="2857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84" name="Google Shape;684;p43"/>
          <p:cNvSpPr txBox="1"/>
          <p:nvPr/>
        </p:nvSpPr>
        <p:spPr>
          <a:xfrm>
            <a:off x="6129516" y="6299876"/>
            <a:ext cx="8079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3"/>
          <p:cNvSpPr txBox="1"/>
          <p:nvPr/>
        </p:nvSpPr>
        <p:spPr>
          <a:xfrm>
            <a:off x="5496418" y="4081834"/>
            <a:ext cx="3061253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Use the select function to add a label column that is the result of prediction to the imported review_df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43"/>
          <p:cNvSpPr txBox="1"/>
          <p:nvPr/>
        </p:nvSpPr>
        <p:spPr>
          <a:xfrm>
            <a:off x="5475942" y="5098394"/>
            <a:ext cx="3061253" cy="784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Directories must be created in advance when saving results from Pyspark to HDFS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7" name="Google Shape;687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3331" y="2610257"/>
            <a:ext cx="5563083" cy="745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4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Transfer into MySQL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44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698" name="Google Shape;698;p44"/>
          <p:cNvSpPr txBox="1"/>
          <p:nvPr/>
        </p:nvSpPr>
        <p:spPr>
          <a:xfrm>
            <a:off x="380786" y="1406554"/>
            <a:ext cx="49741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Move data containing analysis results in HDFS to MySQL using SQOOP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9" name="Google Shape;69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4"/>
          <p:cNvPicPr preferRelativeResize="0"/>
          <p:nvPr/>
        </p:nvPicPr>
        <p:blipFill rotWithShape="1">
          <a:blip r:embed="rId5">
            <a:alphaModFix/>
          </a:blip>
          <a:srcRect b="0" l="0" r="0" t="17485"/>
          <a:stretch/>
        </p:blipFill>
        <p:spPr>
          <a:xfrm>
            <a:off x="5354920" y="1307121"/>
            <a:ext cx="3681307" cy="6255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2" name="Google Shape;702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889" y="2095338"/>
            <a:ext cx="3413071" cy="123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889" y="3419357"/>
            <a:ext cx="6410960" cy="192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889" y="5433478"/>
            <a:ext cx="3436918" cy="9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44"/>
          <p:cNvSpPr txBox="1"/>
          <p:nvPr/>
        </p:nvSpPr>
        <p:spPr>
          <a:xfrm>
            <a:off x="4036021" y="2420749"/>
            <a:ext cx="3681306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*When exporting from HDFS to MySQL, you must create a table in MySQL in advance</a:t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5"/>
          <p:cNvSpPr txBox="1"/>
          <p:nvPr>
            <p:ph type="title"/>
          </p:nvPr>
        </p:nvSpPr>
        <p:spPr>
          <a:xfrm>
            <a:off x="1475656" y="4831060"/>
            <a:ext cx="6336704" cy="854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05. Web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5"/>
          <p:cNvSpPr txBox="1"/>
          <p:nvPr>
            <p:ph idx="1" type="subTitle"/>
          </p:nvPr>
        </p:nvSpPr>
        <p:spPr>
          <a:xfrm>
            <a:off x="1492610" y="5494387"/>
            <a:ext cx="6408712" cy="560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9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899592" y="202630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Service introduction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0"/>
          <p:cNvSpPr txBox="1"/>
          <p:nvPr/>
        </p:nvSpPr>
        <p:spPr>
          <a:xfrm>
            <a:off x="457889" y="3280719"/>
            <a:ext cx="808907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topic 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Restaurant Review Data Analysis and Price Comparison Platform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1" name="Google Shape;101;p10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descr="가로 막대형 차트 윤곽선" id="102" name="Google Shape;10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35844" y="434563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동전 윤곽선" id="103" name="Google Shape;10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04248" y="439477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포크와 나이프 윤곽선" id="104" name="Google Shape;10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0384" y="204685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클립보드 윤곽선" id="105" name="Google Shape;10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84784" y="2040678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6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8" name="Google Shape;71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46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722" name="Google Shape;722;p46"/>
          <p:cNvSpPr txBox="1"/>
          <p:nvPr/>
        </p:nvSpPr>
        <p:spPr>
          <a:xfrm>
            <a:off x="329067" y="1416898"/>
            <a:ext cx="49741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Building Web Server  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46"/>
          <p:cNvGrpSpPr/>
          <p:nvPr/>
        </p:nvGrpSpPr>
        <p:grpSpPr>
          <a:xfrm>
            <a:off x="7748695" y="1251395"/>
            <a:ext cx="1226003" cy="3297526"/>
            <a:chOff x="7748695" y="1251395"/>
            <a:chExt cx="1226003" cy="3297526"/>
          </a:xfrm>
        </p:grpSpPr>
        <p:pic>
          <p:nvPicPr>
            <p:cNvPr id="726" name="Google Shape;726;p4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48695" y="1251395"/>
              <a:ext cx="1226003" cy="329752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로고이(가) 표시된 사진&#10;&#10;자동 생성된 설명" id="727" name="Google Shape;727;p4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25430" y="2645418"/>
              <a:ext cx="1017538" cy="7857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텍스트이(가) 표시된 사진&#10;&#10;자동 생성된 설명" id="728" name="Google Shape;728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4799" y="4651686"/>
            <a:ext cx="7635859" cy="165080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46"/>
          <p:cNvSpPr txBox="1"/>
          <p:nvPr/>
        </p:nvSpPr>
        <p:spPr>
          <a:xfrm>
            <a:off x="2414309" y="2516738"/>
            <a:ext cx="431366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By phyhon web framework "Flask" </a:t>
            </a:r>
            <a:endParaRPr sz="1800">
              <a:solidFill>
                <a:srgbClr val="31859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Making application with Python available.</a:t>
            </a:r>
            <a:endParaRPr/>
          </a:p>
        </p:txBody>
      </p:sp>
      <p:sp>
        <p:nvSpPr>
          <p:cNvPr id="730" name="Google Shape;730;p46"/>
          <p:cNvSpPr txBox="1"/>
          <p:nvPr/>
        </p:nvSpPr>
        <p:spPr>
          <a:xfrm>
            <a:off x="333923" y="4183205"/>
            <a:ext cx="5022863" cy="37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install Flask in virtual environment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736" name="Google Shape;73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39" y="2852141"/>
            <a:ext cx="4234070" cy="2030085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7" name="Google Shape;737;p47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Google Shape;741;p47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742" name="Google Shape;742;p47"/>
          <p:cNvSpPr txBox="1"/>
          <p:nvPr/>
        </p:nvSpPr>
        <p:spPr>
          <a:xfrm>
            <a:off x="246315" y="1375522"/>
            <a:ext cx="49741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Make structure of html</a:t>
            </a:r>
            <a:endParaRPr/>
          </a:p>
        </p:txBody>
      </p:sp>
      <p:pic>
        <p:nvPicPr>
          <p:cNvPr id="743" name="Google Shape;74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21141" y="3015670"/>
            <a:ext cx="3354837" cy="17048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5" name="Google Shape;745;p47"/>
          <p:cNvGrpSpPr/>
          <p:nvPr/>
        </p:nvGrpSpPr>
        <p:grpSpPr>
          <a:xfrm>
            <a:off x="7748695" y="1251395"/>
            <a:ext cx="1226003" cy="3297526"/>
            <a:chOff x="7748695" y="1251395"/>
            <a:chExt cx="1226003" cy="3297526"/>
          </a:xfrm>
        </p:grpSpPr>
        <p:pic>
          <p:nvPicPr>
            <p:cNvPr id="746" name="Google Shape;746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48695" y="1251395"/>
              <a:ext cx="1226003" cy="329752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로고이(가) 표시된 사진&#10;&#10;자동 생성된 설명" id="747" name="Google Shape;747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25430" y="2645418"/>
              <a:ext cx="1017538" cy="7857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8" name="Google Shape;748;p47"/>
          <p:cNvSpPr/>
          <p:nvPr/>
        </p:nvSpPr>
        <p:spPr>
          <a:xfrm>
            <a:off x="3158709" y="3615704"/>
            <a:ext cx="874471" cy="1187000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47"/>
          <p:cNvSpPr/>
          <p:nvPr/>
        </p:nvSpPr>
        <p:spPr>
          <a:xfrm>
            <a:off x="3208682" y="3173274"/>
            <a:ext cx="3415504" cy="40539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0" name="Google Shape;750;p47"/>
          <p:cNvSpPr/>
          <p:nvPr/>
        </p:nvSpPr>
        <p:spPr>
          <a:xfrm>
            <a:off x="4070212" y="3614428"/>
            <a:ext cx="2512319" cy="657466"/>
          </a:xfrm>
          <a:prstGeom prst="rect">
            <a:avLst/>
          </a:prstGeom>
          <a:noFill/>
          <a:ln cap="flat" cmpd="sng" w="28575">
            <a:solidFill>
              <a:srgbClr val="2BD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1" name="Google Shape;751;p47"/>
          <p:cNvSpPr/>
          <p:nvPr/>
        </p:nvSpPr>
        <p:spPr>
          <a:xfrm>
            <a:off x="4070212" y="4334255"/>
            <a:ext cx="2461037" cy="434664"/>
          </a:xfrm>
          <a:prstGeom prst="rect">
            <a:avLst/>
          </a:prstGeom>
          <a:noFill/>
          <a:ln cap="flat" cmpd="sng" w="28575">
            <a:solidFill>
              <a:srgbClr val="386F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64A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실내, 스크린샷이(가) 표시된 사진&#10;&#10;자동 생성된 설명" id="752" name="Google Shape;752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699807" y="1470962"/>
            <a:ext cx="3781287" cy="1142784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이(가) 표시된 사진&#10;&#10;자동 생성된 설명" id="753" name="Google Shape;753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00851" y="4207119"/>
            <a:ext cx="2000251" cy="2272812"/>
          </a:xfrm>
          <a:prstGeom prst="rect">
            <a:avLst/>
          </a:prstGeom>
          <a:noFill/>
          <a:ln cap="flat" cmpd="sng" w="28575">
            <a:solidFill>
              <a:srgbClr val="2BD0D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이(가) 표시된 사진&#10;&#10;자동 생성된 설명" id="754" name="Google Shape;754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35969" y="5256875"/>
            <a:ext cx="2536032" cy="1280580"/>
          </a:xfrm>
          <a:prstGeom prst="rect">
            <a:avLst/>
          </a:prstGeom>
          <a:noFill/>
          <a:ln cap="flat" cmpd="sng" w="28575">
            <a:solidFill>
              <a:srgbClr val="386FD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이(가) 표시된 사진&#10;&#10;자동 생성된 설명" id="760" name="Google Shape;7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02" y="3617511"/>
            <a:ext cx="3607593" cy="4961318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48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2" name="Google Shape;76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5" name="Google Shape;765;p48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766" name="Google Shape;766;p48"/>
          <p:cNvSpPr txBox="1"/>
          <p:nvPr/>
        </p:nvSpPr>
        <p:spPr>
          <a:xfrm>
            <a:off x="246315" y="1375522"/>
            <a:ext cx="49741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 Write a JavaScript code that sends the input value to the server and returns the value sent from the server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7" name="Google Shape;76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5085" y="2151278"/>
            <a:ext cx="2433294" cy="1240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p48"/>
          <p:cNvGrpSpPr/>
          <p:nvPr/>
        </p:nvGrpSpPr>
        <p:grpSpPr>
          <a:xfrm>
            <a:off x="7748695" y="1251395"/>
            <a:ext cx="1226003" cy="3297526"/>
            <a:chOff x="7748695" y="1251395"/>
            <a:chExt cx="1226003" cy="3297526"/>
          </a:xfrm>
        </p:grpSpPr>
        <p:pic>
          <p:nvPicPr>
            <p:cNvPr id="770" name="Google Shape;770;p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748695" y="1251395"/>
              <a:ext cx="1226003" cy="329752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로고이(가) 표시된 사진&#10;&#10;자동 생성된 설명" id="771" name="Google Shape;771;p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25430" y="2645418"/>
              <a:ext cx="1017538" cy="7857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2" name="Google Shape;772;p48"/>
          <p:cNvSpPr/>
          <p:nvPr/>
        </p:nvSpPr>
        <p:spPr>
          <a:xfrm>
            <a:off x="2037107" y="2387462"/>
            <a:ext cx="886617" cy="29109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3" name="Google Shape;773;p48"/>
          <p:cNvSpPr/>
          <p:nvPr/>
        </p:nvSpPr>
        <p:spPr>
          <a:xfrm>
            <a:off x="941251" y="4685991"/>
            <a:ext cx="2990951" cy="3164922"/>
          </a:xfrm>
          <a:prstGeom prst="rect">
            <a:avLst/>
          </a:prstGeom>
          <a:noFill/>
          <a:ln cap="flat" cmpd="sng" w="28575">
            <a:solidFill>
              <a:srgbClr val="2BD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4" name="Google Shape;774;p48"/>
          <p:cNvSpPr/>
          <p:nvPr/>
        </p:nvSpPr>
        <p:spPr>
          <a:xfrm>
            <a:off x="644383" y="3774145"/>
            <a:ext cx="1785963" cy="106608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5" name="Google Shape;775;p48"/>
          <p:cNvSpPr/>
          <p:nvPr/>
        </p:nvSpPr>
        <p:spPr>
          <a:xfrm>
            <a:off x="4527350" y="2980730"/>
            <a:ext cx="2128838" cy="82867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2BD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BD0DD"/>
                </a:solidFill>
                <a:latin typeface="Arial"/>
                <a:ea typeface="Arial"/>
                <a:cs typeface="Arial"/>
                <a:sym typeface="Arial"/>
              </a:rPr>
              <a:t>App.py</a:t>
            </a:r>
            <a:endParaRPr/>
          </a:p>
        </p:txBody>
      </p:sp>
      <p:cxnSp>
        <p:nvCxnSpPr>
          <p:cNvPr id="776" name="Google Shape;776;p48"/>
          <p:cNvCxnSpPr/>
          <p:nvPr/>
        </p:nvCxnSpPr>
        <p:spPr>
          <a:xfrm flipH="1">
            <a:off x="2150270" y="3750470"/>
            <a:ext cx="2371727" cy="964404"/>
          </a:xfrm>
          <a:prstGeom prst="straightConnector1">
            <a:avLst/>
          </a:prstGeom>
          <a:noFill/>
          <a:ln cap="flat" cmpd="sng" w="9525">
            <a:solidFill>
              <a:srgbClr val="2BD0DD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7" name="Google Shape;777;p48"/>
          <p:cNvCxnSpPr/>
          <p:nvPr/>
        </p:nvCxnSpPr>
        <p:spPr>
          <a:xfrm flipH="1">
            <a:off x="1764505" y="2700337"/>
            <a:ext cx="535781" cy="105727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8" name="Google Shape;778;p48"/>
          <p:cNvCxnSpPr/>
          <p:nvPr/>
        </p:nvCxnSpPr>
        <p:spPr>
          <a:xfrm flipH="1" rot="10800000">
            <a:off x="2443162" y="3486149"/>
            <a:ext cx="2071688" cy="70723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9" name="Google Shape;779;p48"/>
          <p:cNvSpPr txBox="1"/>
          <p:nvPr/>
        </p:nvSpPr>
        <p:spPr>
          <a:xfrm>
            <a:off x="4528858" y="5431387"/>
            <a:ext cx="440653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To send and receive data asynchronously with servers,</a:t>
            </a:r>
            <a:endParaRPr sz="1800">
              <a:solidFill>
                <a:srgbClr val="31859B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Ajax's POST was used with form of jquery</a:t>
            </a:r>
            <a:endParaRPr sz="1500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1859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p48"/>
          <p:cNvSpPr/>
          <p:nvPr/>
        </p:nvSpPr>
        <p:spPr>
          <a:xfrm>
            <a:off x="941250" y="4685991"/>
            <a:ext cx="1176439" cy="121686"/>
          </a:xfrm>
          <a:prstGeom prst="rect">
            <a:avLst/>
          </a:prstGeom>
          <a:noFill/>
          <a:ln cap="flat" cmpd="sng" w="28575">
            <a:solidFill>
              <a:srgbClr val="2BD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81" name="Google Shape;781;p48"/>
          <p:cNvCxnSpPr/>
          <p:nvPr/>
        </p:nvCxnSpPr>
        <p:spPr>
          <a:xfrm rot="10800000">
            <a:off x="1471613" y="2986085"/>
            <a:ext cx="250033" cy="1750221"/>
          </a:xfrm>
          <a:prstGeom prst="straightConnector1">
            <a:avLst/>
          </a:prstGeom>
          <a:noFill/>
          <a:ln cap="flat" cmpd="sng" w="9525">
            <a:solidFill>
              <a:srgbClr val="2BD0DD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9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8" name="Google Shape;78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p49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792" name="Google Shape;792;p49"/>
          <p:cNvSpPr txBox="1"/>
          <p:nvPr/>
        </p:nvSpPr>
        <p:spPr>
          <a:xfrm>
            <a:off x="246315" y="1375522"/>
            <a:ext cx="49741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Write the server code (app.py)</a:t>
            </a:r>
            <a:endParaRPr/>
          </a:p>
        </p:txBody>
      </p:sp>
      <p:pic>
        <p:nvPicPr>
          <p:cNvPr id="793" name="Google Shape;79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49"/>
          <p:cNvGrpSpPr/>
          <p:nvPr/>
        </p:nvGrpSpPr>
        <p:grpSpPr>
          <a:xfrm>
            <a:off x="7977294" y="1208532"/>
            <a:ext cx="997403" cy="2540289"/>
            <a:chOff x="7748695" y="1251395"/>
            <a:chExt cx="1226003" cy="3297526"/>
          </a:xfrm>
        </p:grpSpPr>
        <p:pic>
          <p:nvPicPr>
            <p:cNvPr id="795" name="Google Shape;795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48695" y="1251395"/>
              <a:ext cx="1226003" cy="329752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로고이(가) 표시된 사진&#10;&#10;자동 생성된 설명" id="796" name="Google Shape;796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825430" y="2645418"/>
              <a:ext cx="1017538" cy="7857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7" name="Google Shape;797;p49"/>
          <p:cNvSpPr txBox="1"/>
          <p:nvPr/>
        </p:nvSpPr>
        <p:spPr>
          <a:xfrm>
            <a:off x="5436113" y="4131225"/>
            <a:ext cx="2827770" cy="1985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By routing with ['POST']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Input value from html is given.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31859B"/>
                </a:solidFill>
                <a:latin typeface="Arial"/>
                <a:ea typeface="Arial"/>
                <a:cs typeface="Arial"/>
                <a:sym typeface="Arial"/>
              </a:rPr>
              <a:t>Run other python codes as object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36C09"/>
                </a:solidFill>
                <a:latin typeface="Arial"/>
                <a:ea typeface="Arial"/>
                <a:cs typeface="Arial"/>
                <a:sym typeface="Arial"/>
              </a:rPr>
              <a:t>If all interpret finished, send response data as json to js.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1859B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전자제품, 스크린샷이(가) 표시된 사진&#10;&#10;자동 생성된 설명" id="798" name="Google Shape;79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53" y="2164486"/>
            <a:ext cx="17145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9"/>
          <p:cNvSpPr/>
          <p:nvPr/>
        </p:nvSpPr>
        <p:spPr>
          <a:xfrm>
            <a:off x="244026" y="4552018"/>
            <a:ext cx="900905" cy="23394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0" name="Google Shape;800;p49"/>
          <p:cNvSpPr/>
          <p:nvPr/>
        </p:nvSpPr>
        <p:spPr>
          <a:xfrm>
            <a:off x="241164" y="5200341"/>
            <a:ext cx="1369320" cy="1086092"/>
          </a:xfrm>
          <a:prstGeom prst="rect">
            <a:avLst/>
          </a:prstGeom>
          <a:noFill/>
          <a:ln cap="flat" cmpd="sng" w="28575">
            <a:solidFill>
              <a:srgbClr val="2BD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01" name="Google Shape;801;p49"/>
          <p:cNvGrpSpPr/>
          <p:nvPr/>
        </p:nvGrpSpPr>
        <p:grpSpPr>
          <a:xfrm>
            <a:off x="2321719" y="2351679"/>
            <a:ext cx="2614613" cy="3841879"/>
            <a:chOff x="2093119" y="2716010"/>
            <a:chExt cx="2614613" cy="3841879"/>
          </a:xfrm>
        </p:grpSpPr>
        <p:pic>
          <p:nvPicPr>
            <p:cNvPr descr="텍스트이(가) 표시된 사진&#10;&#10;자동 생성된 설명" id="802" name="Google Shape;802;p4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093119" y="2716010"/>
              <a:ext cx="2614613" cy="3790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" name="Google Shape;803;p49"/>
            <p:cNvSpPr/>
            <p:nvPr/>
          </p:nvSpPr>
          <p:spPr>
            <a:xfrm>
              <a:off x="2441438" y="3485840"/>
              <a:ext cx="1983683" cy="171691"/>
            </a:xfrm>
            <a:prstGeom prst="rect">
              <a:avLst/>
            </a:prstGeom>
            <a:noFill/>
            <a:ln cap="flat" cmpd="sng" w="28575">
              <a:solidFill>
                <a:srgbClr val="2BD0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294282" y="2716073"/>
              <a:ext cx="1765299" cy="533985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2512874" y="3871601"/>
              <a:ext cx="2133701" cy="164548"/>
            </a:xfrm>
            <a:prstGeom prst="rect">
              <a:avLst/>
            </a:prstGeom>
            <a:noFill/>
            <a:ln cap="flat" cmpd="sng" w="28575">
              <a:solidFill>
                <a:srgbClr val="2BD0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2541448" y="4614550"/>
              <a:ext cx="1776514" cy="171691"/>
            </a:xfrm>
            <a:prstGeom prst="rect">
              <a:avLst/>
            </a:prstGeom>
            <a:noFill/>
            <a:ln cap="flat" cmpd="sng" w="28575">
              <a:solidFill>
                <a:srgbClr val="2BD0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2584310" y="4235931"/>
              <a:ext cx="2033689" cy="164548"/>
            </a:xfrm>
            <a:prstGeom prst="rect">
              <a:avLst/>
            </a:prstGeom>
            <a:noFill/>
            <a:ln cap="flat" cmpd="sng" w="28575">
              <a:solidFill>
                <a:srgbClr val="2BD0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2441434" y="6343336"/>
              <a:ext cx="1419327" cy="214553"/>
            </a:xfrm>
            <a:prstGeom prst="rect">
              <a:avLst/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0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8" name="Google Shape;818;p50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819" name="Google Shape;819;p50"/>
          <p:cNvSpPr txBox="1"/>
          <p:nvPr/>
        </p:nvSpPr>
        <p:spPr>
          <a:xfrm>
            <a:off x="335962" y="2134936"/>
            <a:ext cx="290006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4.1. Take key elements in form of dictionary to inform on web from mysql gonggong_df table</a:t>
            </a:r>
            <a:endParaRPr sz="16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0" name="Google Shape;82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8695" y="1251395"/>
            <a:ext cx="1226003" cy="3297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1" name="Google Shape;821;p50"/>
          <p:cNvSpPr txBox="1"/>
          <p:nvPr/>
        </p:nvSpPr>
        <p:spPr>
          <a:xfrm>
            <a:off x="403478" y="3963457"/>
            <a:ext cx="2956094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EB0BD"/>
                </a:solidFill>
                <a:latin typeface="Arial"/>
                <a:ea typeface="Arial"/>
                <a:cs typeface="Arial"/>
                <a:sym typeface="Arial"/>
              </a:rPr>
              <a:t>4.2. Make four word clouds and save it in img</a:t>
            </a:r>
            <a:endParaRPr sz="1600">
              <a:solidFill>
                <a:srgbClr val="1EB0B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EB0B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EB0BD"/>
                </a:solidFill>
                <a:latin typeface="Arial"/>
                <a:ea typeface="Arial"/>
                <a:cs typeface="Arial"/>
                <a:sym typeface="Arial"/>
              </a:rPr>
              <a:t>Postive and Negative</a:t>
            </a:r>
            <a:endParaRPr sz="1600">
              <a:solidFill>
                <a:srgbClr val="1EB0B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EB0BD"/>
                </a:solidFill>
                <a:latin typeface="Arial"/>
                <a:ea typeface="Arial"/>
                <a:cs typeface="Arial"/>
                <a:sym typeface="Arial"/>
              </a:rPr>
              <a:t>with 2 standard : star_point from site and sentimental analysis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descr="텍스트, 전자제품, 스크린샷이(가) 표시된 사진&#10;&#10;자동 생성된 설명" id="822" name="Google Shape;822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7436" y="1985192"/>
            <a:ext cx="171450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50"/>
          <p:cNvSpPr/>
          <p:nvPr/>
        </p:nvSpPr>
        <p:spPr>
          <a:xfrm>
            <a:off x="3308774" y="5889362"/>
            <a:ext cx="1580272" cy="205308"/>
          </a:xfrm>
          <a:prstGeom prst="rect">
            <a:avLst/>
          </a:prstGeom>
          <a:noFill/>
          <a:ln cap="flat" cmpd="sng" w="28575">
            <a:solidFill>
              <a:srgbClr val="386F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86FD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4" name="Google Shape;824;p50"/>
          <p:cNvSpPr/>
          <p:nvPr/>
        </p:nvSpPr>
        <p:spPr>
          <a:xfrm>
            <a:off x="3308774" y="5205803"/>
            <a:ext cx="1580272" cy="205308"/>
          </a:xfrm>
          <a:prstGeom prst="rect">
            <a:avLst/>
          </a:prstGeom>
          <a:noFill/>
          <a:ln cap="flat" cmpd="sng" w="28575">
            <a:solidFill>
              <a:srgbClr val="2BD0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5" name="Google Shape;825;p50"/>
          <p:cNvSpPr/>
          <p:nvPr/>
        </p:nvSpPr>
        <p:spPr>
          <a:xfrm>
            <a:off x="3319979" y="5642832"/>
            <a:ext cx="1580272" cy="205308"/>
          </a:xfrm>
          <a:prstGeom prst="rect">
            <a:avLst/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6" name="Google Shape;826;p50"/>
          <p:cNvSpPr/>
          <p:nvPr/>
        </p:nvSpPr>
        <p:spPr>
          <a:xfrm>
            <a:off x="3308773" y="4981684"/>
            <a:ext cx="1580272" cy="205308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7" name="Google Shape;827;p50"/>
          <p:cNvSpPr txBox="1"/>
          <p:nvPr/>
        </p:nvSpPr>
        <p:spPr>
          <a:xfrm>
            <a:off x="5109668" y="4981230"/>
            <a:ext cx="379653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4.3. Make the map and bar graph of the restaruants which town and type are same.</a:t>
            </a:r>
            <a:endParaRPr sz="1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To do this connect on mysql location_df table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Map save as html, graph as img</a:t>
            </a:r>
            <a:endParaRPr sz="160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50"/>
          <p:cNvSpPr txBox="1"/>
          <p:nvPr/>
        </p:nvSpPr>
        <p:spPr>
          <a:xfrm>
            <a:off x="5109667" y="3132259"/>
            <a:ext cx="251906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4.4. Take menus and price of restaurant from mysql menu_df table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1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6" name="Google Shape;836;p51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descr="텍스트이(가) 표시된 사진&#10;&#10;자동 생성된 설명" id="837" name="Google Shape;837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106" y="1329161"/>
            <a:ext cx="3023347" cy="3348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838" name="Google Shape;838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457" y="4012128"/>
            <a:ext cx="2631144" cy="23635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839" name="Google Shape;839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900" y="1370519"/>
            <a:ext cx="3359522" cy="1931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840" name="Google Shape;840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47783" y="3751604"/>
            <a:ext cx="2743200" cy="14502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841" name="Google Shape;841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4959" y="4815590"/>
            <a:ext cx="2743200" cy="179882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51"/>
          <p:cNvSpPr txBox="1"/>
          <p:nvPr/>
        </p:nvSpPr>
        <p:spPr>
          <a:xfrm>
            <a:off x="2890903" y="1406554"/>
            <a:ext cx="29000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4.1. </a:t>
            </a:r>
            <a:endParaRPr/>
          </a:p>
        </p:txBody>
      </p:sp>
      <p:sp>
        <p:nvSpPr>
          <p:cNvPr id="843" name="Google Shape;843;p51"/>
          <p:cNvSpPr txBox="1"/>
          <p:nvPr/>
        </p:nvSpPr>
        <p:spPr>
          <a:xfrm>
            <a:off x="7799359" y="1453340"/>
            <a:ext cx="295609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EB0BD"/>
                </a:solidFill>
                <a:latin typeface="Arial"/>
                <a:ea typeface="Arial"/>
                <a:cs typeface="Arial"/>
                <a:sym typeface="Arial"/>
              </a:rPr>
              <a:t>4.2. </a:t>
            </a:r>
            <a:endParaRPr/>
          </a:p>
        </p:txBody>
      </p:sp>
      <p:sp>
        <p:nvSpPr>
          <p:cNvPr id="844" name="Google Shape;844;p51"/>
          <p:cNvSpPr txBox="1"/>
          <p:nvPr/>
        </p:nvSpPr>
        <p:spPr>
          <a:xfrm>
            <a:off x="8527461" y="4107170"/>
            <a:ext cx="251906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4.4. </a:t>
            </a:r>
            <a:endParaRPr/>
          </a:p>
        </p:txBody>
      </p:sp>
      <p:sp>
        <p:nvSpPr>
          <p:cNvPr id="845" name="Google Shape;845;p51"/>
          <p:cNvSpPr txBox="1"/>
          <p:nvPr/>
        </p:nvSpPr>
        <p:spPr>
          <a:xfrm>
            <a:off x="5793227" y="4062348"/>
            <a:ext cx="9838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4.3. </a:t>
            </a:r>
            <a:endParaRPr/>
          </a:p>
        </p:txBody>
      </p:sp>
      <p:sp>
        <p:nvSpPr>
          <p:cNvPr id="846" name="Google Shape;846;p51"/>
          <p:cNvSpPr txBox="1"/>
          <p:nvPr/>
        </p:nvSpPr>
        <p:spPr>
          <a:xfrm>
            <a:off x="2700403" y="4857965"/>
            <a:ext cx="9838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4.3.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2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Programming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Google Shape;856;p52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857" name="Google Shape;857;p52"/>
          <p:cNvSpPr txBox="1"/>
          <p:nvPr/>
        </p:nvSpPr>
        <p:spPr>
          <a:xfrm>
            <a:off x="380786" y="1406554"/>
            <a:ext cx="497413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js code to represent on html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8" name="Google Shape;85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8696" y="1406554"/>
            <a:ext cx="1226003" cy="3297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텍스트이(가) 표시된 사진&#10;&#10;자동 생성된 설명" id="861" name="Google Shape;861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89075" y="1186254"/>
            <a:ext cx="4502524" cy="5494019"/>
          </a:xfrm>
          <a:prstGeom prst="rect">
            <a:avLst/>
          </a:prstGeom>
          <a:noFill/>
          <a:ln>
            <a:noFill/>
          </a:ln>
        </p:spPr>
      </p:pic>
      <p:sp>
        <p:nvSpPr>
          <p:cNvPr id="862" name="Google Shape;862;p52"/>
          <p:cNvSpPr txBox="1"/>
          <p:nvPr/>
        </p:nvSpPr>
        <p:spPr>
          <a:xfrm>
            <a:off x="380786" y="2418677"/>
            <a:ext cx="49741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simple information of restaruant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is displayed as text</a:t>
            </a:r>
            <a:endParaRPr/>
          </a:p>
        </p:txBody>
      </p:sp>
      <p:sp>
        <p:nvSpPr>
          <p:cNvPr id="863" name="Google Shape;863;p52"/>
          <p:cNvSpPr txBox="1"/>
          <p:nvPr/>
        </p:nvSpPr>
        <p:spPr>
          <a:xfrm>
            <a:off x="380786" y="3299921"/>
            <a:ext cx="36391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image files saved by server replace the remain images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4" name="Google Shape;864;p52"/>
          <p:cNvSpPr txBox="1"/>
          <p:nvPr/>
        </p:nvSpPr>
        <p:spPr>
          <a:xfrm>
            <a:off x="459313" y="4242242"/>
            <a:ext cx="36391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html files saved by server is represented as iframe</a:t>
            </a:r>
            <a:endParaRPr/>
          </a:p>
        </p:txBody>
      </p:sp>
      <p:sp>
        <p:nvSpPr>
          <p:cNvPr id="865" name="Google Shape;865;p52"/>
          <p:cNvSpPr txBox="1"/>
          <p:nvPr/>
        </p:nvSpPr>
        <p:spPr>
          <a:xfrm>
            <a:off x="459313" y="5184563"/>
            <a:ext cx="36391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menu information is changed into form of html and represented as table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3"/>
          <p:cNvSpPr txBox="1"/>
          <p:nvPr>
            <p:ph type="title"/>
          </p:nvPr>
        </p:nvSpPr>
        <p:spPr>
          <a:xfrm>
            <a:off x="1475656" y="4831060"/>
            <a:ext cx="6336704" cy="854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06. Result／Limitation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8384" y="5301208"/>
            <a:ext cx="1115616" cy="1341246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54"/>
          <p:cNvSpPr txBox="1"/>
          <p:nvPr>
            <p:ph type="title"/>
          </p:nvPr>
        </p:nvSpPr>
        <p:spPr>
          <a:xfrm>
            <a:off x="971600" y="140499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/>
              <a:t>Service Overview</a:t>
            </a:r>
            <a:endParaRPr/>
          </a:p>
        </p:txBody>
      </p:sp>
      <p:pic>
        <p:nvPicPr>
          <p:cNvPr id="877" name="Google Shape;87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4"/>
          <p:cNvSpPr/>
          <p:nvPr/>
        </p:nvSpPr>
        <p:spPr>
          <a:xfrm>
            <a:off x="107503" y="1196751"/>
            <a:ext cx="8948301" cy="1689930"/>
          </a:xfrm>
          <a:prstGeom prst="rect">
            <a:avLst/>
          </a:prstGeom>
          <a:solidFill>
            <a:srgbClr val="FDE9D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54"/>
          <p:cNvSpPr/>
          <p:nvPr/>
        </p:nvSpPr>
        <p:spPr>
          <a:xfrm>
            <a:off x="1886424" y="2259097"/>
            <a:ext cx="5371152" cy="402952"/>
          </a:xfrm>
          <a:prstGeom prst="roundRect">
            <a:avLst>
              <a:gd fmla="val 50000" name="adj"/>
            </a:avLst>
          </a:prstGeom>
          <a:solidFill>
            <a:srgbClr val="F7F7F7"/>
          </a:solidFill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샹츠마라 공릉점</a:t>
            </a:r>
            <a:endParaRPr/>
          </a:p>
        </p:txBody>
      </p:sp>
      <p:pic>
        <p:nvPicPr>
          <p:cNvPr descr="돋보기 단색으로 채워진" id="880" name="Google Shape;88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5220" y="2306966"/>
            <a:ext cx="307214" cy="307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54"/>
          <p:cNvGrpSpPr/>
          <p:nvPr/>
        </p:nvGrpSpPr>
        <p:grpSpPr>
          <a:xfrm>
            <a:off x="2527376" y="1412776"/>
            <a:ext cx="4039288" cy="630054"/>
            <a:chOff x="2527376" y="1412776"/>
            <a:chExt cx="4039288" cy="630054"/>
          </a:xfrm>
        </p:grpSpPr>
        <p:sp>
          <p:nvSpPr>
            <p:cNvPr id="882" name="Google Shape;882;p54"/>
            <p:cNvSpPr/>
            <p:nvPr/>
          </p:nvSpPr>
          <p:spPr>
            <a:xfrm>
              <a:off x="3143561" y="1412776"/>
              <a:ext cx="2856872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00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SEOUL</a:t>
              </a:r>
              <a:r>
                <a:rPr b="1" lang="en-US" sz="3400" cap="none">
                  <a:solidFill>
                    <a:srgbClr val="E5B8B7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3400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RES</a:t>
              </a:r>
              <a:endParaRPr/>
            </a:p>
          </p:txBody>
        </p:sp>
        <p:grpSp>
          <p:nvGrpSpPr>
            <p:cNvPr id="883" name="Google Shape;883;p54"/>
            <p:cNvGrpSpPr/>
            <p:nvPr/>
          </p:nvGrpSpPr>
          <p:grpSpPr>
            <a:xfrm>
              <a:off x="2527376" y="1475520"/>
              <a:ext cx="715404" cy="567310"/>
              <a:chOff x="3629518" y="2772320"/>
              <a:chExt cx="1230513" cy="953593"/>
            </a:xfrm>
          </p:grpSpPr>
          <p:pic>
            <p:nvPicPr>
              <p:cNvPr descr="수저 단색으로 채워진" id="884" name="Google Shape;884;p5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2717792">
                <a:off x="4054713" y="2920595"/>
                <a:ext cx="667153" cy="6671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포크 단색으로 채워진" id="885" name="Google Shape;885;p5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641956">
                <a:off x="3767623" y="2910425"/>
                <a:ext cx="667153" cy="667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86" name="Google Shape;886;p54"/>
            <p:cNvGrpSpPr/>
            <p:nvPr/>
          </p:nvGrpSpPr>
          <p:grpSpPr>
            <a:xfrm>
              <a:off x="5851260" y="1458468"/>
              <a:ext cx="715404" cy="567310"/>
              <a:chOff x="3629518" y="2772320"/>
              <a:chExt cx="1230513" cy="953593"/>
            </a:xfrm>
          </p:grpSpPr>
          <p:pic>
            <p:nvPicPr>
              <p:cNvPr descr="수저 단색으로 채워진" id="887" name="Google Shape;887;p5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 rot="-2717792">
                <a:off x="4054713" y="2920595"/>
                <a:ext cx="667153" cy="6671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포크 단색으로 채워진" id="888" name="Google Shape;888;p5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-2641956">
                <a:off x="3767623" y="2910425"/>
                <a:ext cx="667153" cy="66715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89" name="Google Shape;889;p54"/>
          <p:cNvSpPr/>
          <p:nvPr/>
        </p:nvSpPr>
        <p:spPr>
          <a:xfrm>
            <a:off x="107504" y="2924944"/>
            <a:ext cx="8948300" cy="368473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54"/>
          <p:cNvSpPr txBox="1"/>
          <p:nvPr/>
        </p:nvSpPr>
        <p:spPr>
          <a:xfrm>
            <a:off x="107504" y="3343480"/>
            <a:ext cx="3024336" cy="1165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Name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샹츠마라 공릉점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Type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중식당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Address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서울 노원구 공릉로 229-1 101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Rating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⭐4.56/5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91" name="Google Shape;891;p54"/>
          <p:cNvCxnSpPr/>
          <p:nvPr/>
        </p:nvCxnSpPr>
        <p:spPr>
          <a:xfrm>
            <a:off x="3127495" y="2952815"/>
            <a:ext cx="20463" cy="3611757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2" name="Google Shape;892;p54"/>
          <p:cNvSpPr txBox="1"/>
          <p:nvPr/>
        </p:nvSpPr>
        <p:spPr>
          <a:xfrm>
            <a:off x="467544" y="2991078"/>
            <a:ext cx="1152128" cy="36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Info.</a:t>
            </a:r>
            <a:endParaRPr b="1"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3" name="Google Shape;893;p54"/>
          <p:cNvSpPr/>
          <p:nvPr/>
        </p:nvSpPr>
        <p:spPr>
          <a:xfrm>
            <a:off x="107504" y="2886681"/>
            <a:ext cx="8948301" cy="36000"/>
          </a:xfrm>
          <a:prstGeom prst="rect">
            <a:avLst/>
          </a:prstGeom>
          <a:solidFill>
            <a:srgbClr val="BFBFB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포스트잇 3 윤곽선" id="894" name="Google Shape;894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6368" y="3043808"/>
            <a:ext cx="241176" cy="241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54"/>
          <p:cNvGrpSpPr/>
          <p:nvPr/>
        </p:nvGrpSpPr>
        <p:grpSpPr>
          <a:xfrm>
            <a:off x="107502" y="3355654"/>
            <a:ext cx="3003805" cy="1657522"/>
            <a:chOff x="107502" y="3343480"/>
            <a:chExt cx="3132927" cy="1669696"/>
          </a:xfrm>
        </p:grpSpPr>
        <p:cxnSp>
          <p:nvCxnSpPr>
            <p:cNvPr id="896" name="Google Shape;896;p54"/>
            <p:cNvCxnSpPr/>
            <p:nvPr/>
          </p:nvCxnSpPr>
          <p:spPr>
            <a:xfrm>
              <a:off x="107502" y="3343480"/>
              <a:ext cx="3112464" cy="1338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7" name="Google Shape;897;p54"/>
            <p:cNvCxnSpPr/>
            <p:nvPr/>
          </p:nvCxnSpPr>
          <p:spPr>
            <a:xfrm>
              <a:off x="107502" y="5013176"/>
              <a:ext cx="3132927" cy="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98" name="Google Shape;898;p54"/>
          <p:cNvSpPr txBox="1"/>
          <p:nvPr/>
        </p:nvSpPr>
        <p:spPr>
          <a:xfrm>
            <a:off x="504125" y="4647262"/>
            <a:ext cx="899523" cy="365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Map</a:t>
            </a:r>
            <a:endParaRPr b="1" sz="1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핀 있는 지도 윤곽선" id="899" name="Google Shape;899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9511" y="4686677"/>
            <a:ext cx="313184" cy="313184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54"/>
          <p:cNvSpPr/>
          <p:nvPr/>
        </p:nvSpPr>
        <p:spPr>
          <a:xfrm flipH="1" rot="10800000">
            <a:off x="107502" y="4581128"/>
            <a:ext cx="8948299" cy="45719"/>
          </a:xfrm>
          <a:prstGeom prst="rect">
            <a:avLst/>
          </a:prstGeom>
          <a:solidFill>
            <a:srgbClr val="BFBFBF"/>
          </a:solidFill>
          <a:ln cap="flat" cmpd="sng" w="2540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1" name="Google Shape;901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9511" y="5052591"/>
            <a:ext cx="2931796" cy="1496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p54"/>
          <p:cNvCxnSpPr/>
          <p:nvPr/>
        </p:nvCxnSpPr>
        <p:spPr>
          <a:xfrm>
            <a:off x="3111377" y="3355654"/>
            <a:ext cx="3112464" cy="133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3" name="Google Shape;903;p54"/>
          <p:cNvSpPr txBox="1"/>
          <p:nvPr/>
        </p:nvSpPr>
        <p:spPr>
          <a:xfrm>
            <a:off x="3575733" y="2961715"/>
            <a:ext cx="26481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Pros Review Keywords</a:t>
            </a:r>
            <a:endParaRPr b="1" sz="1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하트가 있는 웃는 얼굴(윤곽선) 윤곽선" id="904" name="Google Shape;904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58634" y="2996952"/>
            <a:ext cx="305254" cy="3052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5" name="Google Shape;905;p54"/>
          <p:cNvCxnSpPr/>
          <p:nvPr/>
        </p:nvCxnSpPr>
        <p:spPr>
          <a:xfrm>
            <a:off x="6207721" y="2924944"/>
            <a:ext cx="20463" cy="3611757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6" name="Google Shape;906;p54"/>
          <p:cNvCxnSpPr/>
          <p:nvPr/>
        </p:nvCxnSpPr>
        <p:spPr>
          <a:xfrm>
            <a:off x="6223841" y="3356992"/>
            <a:ext cx="2867771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7" name="Google Shape;907;p54"/>
          <p:cNvSpPr txBox="1"/>
          <p:nvPr/>
        </p:nvSpPr>
        <p:spPr>
          <a:xfrm>
            <a:off x="6604412" y="2961715"/>
            <a:ext cx="26481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Cons Review Keywords</a:t>
            </a:r>
            <a:endParaRPr b="1" sz="1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화난 얼굴(윤곽선) 단색으로 채워진" id="908" name="Google Shape;908;p5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95849" y="2966824"/>
            <a:ext cx="328521" cy="328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54"/>
          <p:cNvCxnSpPr/>
          <p:nvPr/>
        </p:nvCxnSpPr>
        <p:spPr>
          <a:xfrm>
            <a:off x="3131840" y="5047075"/>
            <a:ext cx="3112464" cy="133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p54"/>
          <p:cNvSpPr txBox="1"/>
          <p:nvPr/>
        </p:nvSpPr>
        <p:spPr>
          <a:xfrm>
            <a:off x="3547768" y="4653136"/>
            <a:ext cx="26481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lang="en-US" sz="15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Primary menu Price</a:t>
            </a:r>
            <a:endParaRPr b="1" sz="15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정의의 저울 윤곽선" id="911" name="Google Shape;911;p5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243548" y="4626847"/>
            <a:ext cx="380629" cy="380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5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83315" y="5037215"/>
            <a:ext cx="3060990" cy="16259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3" name="Google Shape;913;p54"/>
          <p:cNvCxnSpPr/>
          <p:nvPr/>
        </p:nvCxnSpPr>
        <p:spPr>
          <a:xfrm>
            <a:off x="6068048" y="5047075"/>
            <a:ext cx="3112464" cy="1338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p54"/>
          <p:cNvSpPr txBox="1"/>
          <p:nvPr/>
        </p:nvSpPr>
        <p:spPr>
          <a:xfrm>
            <a:off x="6788128" y="4653136"/>
            <a:ext cx="19603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Primary Menu</a:t>
            </a:r>
            <a:endParaRPr b="1" sz="16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별 단색으로 채워진" id="915" name="Google Shape;915;p5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323236" y="4639907"/>
            <a:ext cx="353720" cy="3537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이(가) 표시된 사진&#10;&#10;자동 생성된 설명" id="916" name="Google Shape;916;p54"/>
          <p:cNvPicPr preferRelativeResize="0"/>
          <p:nvPr/>
        </p:nvPicPr>
        <p:blipFill rotWithShape="1">
          <a:blip r:embed="rId16">
            <a:alphaModFix/>
          </a:blip>
          <a:srcRect b="11150" l="0" r="0" t="9862"/>
          <a:stretch/>
        </p:blipFill>
        <p:spPr>
          <a:xfrm>
            <a:off x="3624177" y="3383281"/>
            <a:ext cx="2207315" cy="1193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화이트보드이(가) 표시된 사진&#10;&#10;자동 생성된 설명" id="917" name="Google Shape;917;p54"/>
          <p:cNvPicPr preferRelativeResize="0"/>
          <p:nvPr/>
        </p:nvPicPr>
        <p:blipFill rotWithShape="1">
          <a:blip r:embed="rId17">
            <a:alphaModFix/>
          </a:blip>
          <a:srcRect b="13775" l="0" r="0" t="10100"/>
          <a:stretch/>
        </p:blipFill>
        <p:spPr>
          <a:xfrm>
            <a:off x="6634175" y="3429000"/>
            <a:ext cx="2138694" cy="1076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5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246647" y="5301328"/>
            <a:ext cx="1403407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5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4280" y="5267427"/>
            <a:ext cx="1321277" cy="10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0" name="Google Shape;920;p54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5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927" name="Google Shape;92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55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931" name="Google Shape;931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0454" y="1460990"/>
            <a:ext cx="3755323" cy="231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690" y="3923813"/>
            <a:ext cx="3755322" cy="229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0454" y="3927221"/>
            <a:ext cx="3755321" cy="228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0690" y="1463675"/>
            <a:ext cx="3755323" cy="2325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/>
          <p:nvPr>
            <p:ph type="title"/>
          </p:nvPr>
        </p:nvSpPr>
        <p:spPr>
          <a:xfrm>
            <a:off x="899592" y="202630"/>
            <a:ext cx="82444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Motivation – Keywords in Review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1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grpSp>
        <p:nvGrpSpPr>
          <p:cNvPr id="115" name="Google Shape;115;p11"/>
          <p:cNvGrpSpPr/>
          <p:nvPr/>
        </p:nvGrpSpPr>
        <p:grpSpPr>
          <a:xfrm>
            <a:off x="512204" y="1239209"/>
            <a:ext cx="3869233" cy="5218589"/>
            <a:chOff x="4572000" y="1318456"/>
            <a:chExt cx="3869233" cy="5218589"/>
          </a:xfrm>
        </p:grpSpPr>
        <p:grpSp>
          <p:nvGrpSpPr>
            <p:cNvPr id="116" name="Google Shape;116;p11"/>
            <p:cNvGrpSpPr/>
            <p:nvPr/>
          </p:nvGrpSpPr>
          <p:grpSpPr>
            <a:xfrm>
              <a:off x="4572000" y="1790148"/>
              <a:ext cx="3869233" cy="4746897"/>
              <a:chOff x="3628627" y="1523449"/>
              <a:chExt cx="3716899" cy="4780637"/>
            </a:xfrm>
          </p:grpSpPr>
          <p:pic>
            <p:nvPicPr>
              <p:cNvPr id="117" name="Google Shape;117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28627" y="1523449"/>
                <a:ext cx="3716899" cy="4780637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18" name="Google Shape;118;p11"/>
              <p:cNvSpPr/>
              <p:nvPr/>
            </p:nvSpPr>
            <p:spPr>
              <a:xfrm>
                <a:off x="4091940" y="1645920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" name="Google Shape;119;p11"/>
              <p:cNvSpPr/>
              <p:nvPr/>
            </p:nvSpPr>
            <p:spPr>
              <a:xfrm>
                <a:off x="4091940" y="2514630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" name="Google Shape;120;p11"/>
              <p:cNvSpPr/>
              <p:nvPr/>
            </p:nvSpPr>
            <p:spPr>
              <a:xfrm>
                <a:off x="4107180" y="3475878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" name="Google Shape;121;p11"/>
              <p:cNvSpPr/>
              <p:nvPr/>
            </p:nvSpPr>
            <p:spPr>
              <a:xfrm>
                <a:off x="4091940" y="4215048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" name="Google Shape;122;p11"/>
              <p:cNvSpPr/>
              <p:nvPr/>
            </p:nvSpPr>
            <p:spPr>
              <a:xfrm>
                <a:off x="4076700" y="5054376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23" name="Google Shape;123;p11"/>
            <p:cNvSpPr txBox="1"/>
            <p:nvPr/>
          </p:nvSpPr>
          <p:spPr>
            <a:xfrm>
              <a:off x="5586773" y="1318456"/>
              <a:ext cx="18396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EB0BD"/>
                  </a:solidFill>
                  <a:latin typeface="Arial"/>
                  <a:ea typeface="Arial"/>
                  <a:cs typeface="Arial"/>
                  <a:sym typeface="Arial"/>
                </a:rPr>
                <a:t>“Review Data”</a:t>
              </a:r>
              <a:endParaRPr b="1" sz="1800">
                <a:solidFill>
                  <a:srgbClr val="1EB0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1"/>
          <p:cNvSpPr txBox="1"/>
          <p:nvPr/>
        </p:nvSpPr>
        <p:spPr>
          <a:xfrm>
            <a:off x="5324832" y="1608541"/>
            <a:ext cx="2968052" cy="70788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“Different rating”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“Different reason”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11"/>
          <p:cNvCxnSpPr/>
          <p:nvPr/>
        </p:nvCxnSpPr>
        <p:spPr>
          <a:xfrm>
            <a:off x="6715341" y="2432699"/>
            <a:ext cx="0" cy="594897"/>
          </a:xfrm>
          <a:prstGeom prst="straightConnector1">
            <a:avLst/>
          </a:prstGeom>
          <a:noFill/>
          <a:ln cap="flat" cmpd="sng" w="38100">
            <a:solidFill>
              <a:srgbClr val="1EB0BD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사용자 단색으로 채워진" id="126" name="Google Shape;12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1564" y="5733245"/>
            <a:ext cx="1028534" cy="10285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1"/>
          <p:cNvSpPr/>
          <p:nvPr/>
        </p:nvSpPr>
        <p:spPr>
          <a:xfrm>
            <a:off x="4762565" y="3194104"/>
            <a:ext cx="4212130" cy="2539141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primary reason for each high or low rating?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6"/>
          <p:cNvSpPr txBox="1"/>
          <p:nvPr>
            <p:ph type="title"/>
          </p:nvPr>
        </p:nvSpPr>
        <p:spPr>
          <a:xfrm>
            <a:off x="899591" y="202630"/>
            <a:ext cx="80751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Result</a:t>
            </a:r>
            <a:endParaRPr/>
          </a:p>
        </p:txBody>
      </p:sp>
      <p:pic>
        <p:nvPicPr>
          <p:cNvPr id="943" name="Google Shape;94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Google Shape;946;p56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947" name="Google Shape;94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4248" y="6164165"/>
            <a:ext cx="299784" cy="39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175" y="1346764"/>
            <a:ext cx="7594256" cy="530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6" name="Google Shape;956;p57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957" name="Google Shape;957;p57"/>
          <p:cNvSpPr txBox="1"/>
          <p:nvPr>
            <p:ph type="title"/>
          </p:nvPr>
        </p:nvSpPr>
        <p:spPr>
          <a:xfrm>
            <a:off x="827584" y="164366"/>
            <a:ext cx="5904656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000"/>
              <a:buFont typeface="Arial"/>
              <a:buNone/>
            </a:pPr>
            <a:r>
              <a:rPr lang="en-US" sz="4000">
                <a:latin typeface="Arial"/>
                <a:ea typeface="Arial"/>
                <a:cs typeface="Arial"/>
                <a:sym typeface="Arial"/>
              </a:rPr>
              <a:t>Limitation</a:t>
            </a:r>
            <a:endParaRPr sz="4000"/>
          </a:p>
        </p:txBody>
      </p:sp>
      <p:grpSp>
        <p:nvGrpSpPr>
          <p:cNvPr id="958" name="Google Shape;958;p57"/>
          <p:cNvGrpSpPr/>
          <p:nvPr/>
        </p:nvGrpSpPr>
        <p:grpSpPr>
          <a:xfrm>
            <a:off x="325747" y="3962040"/>
            <a:ext cx="9238381" cy="678702"/>
            <a:chOff x="622102" y="4886490"/>
            <a:chExt cx="9238381" cy="678702"/>
          </a:xfrm>
        </p:grpSpPr>
        <p:sp>
          <p:nvSpPr>
            <p:cNvPr id="959" name="Google Shape;959;p57"/>
            <p:cNvSpPr txBox="1"/>
            <p:nvPr/>
          </p:nvSpPr>
          <p:spPr>
            <a:xfrm>
              <a:off x="1468440" y="4918861"/>
              <a:ext cx="839204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average price calculation using </a:t>
              </a: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all registered menus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results in decreased accuracy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🡪 Require specific menu data for each restaurant.</a:t>
              </a:r>
              <a:endParaRPr/>
            </a:p>
          </p:txBody>
        </p:sp>
        <p:sp>
          <p:nvSpPr>
            <p:cNvPr id="960" name="Google Shape;960;p57"/>
            <p:cNvSpPr/>
            <p:nvPr/>
          </p:nvSpPr>
          <p:spPr>
            <a:xfrm>
              <a:off x="622102" y="4886490"/>
              <a:ext cx="675565" cy="655701"/>
            </a:xfrm>
            <a:prstGeom prst="roundRect">
              <a:avLst>
                <a:gd fmla="val 16667" name="adj"/>
              </a:avLst>
            </a:prstGeom>
            <a:solidFill>
              <a:srgbClr val="77E1E9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57"/>
          <p:cNvGrpSpPr/>
          <p:nvPr/>
        </p:nvGrpSpPr>
        <p:grpSpPr>
          <a:xfrm>
            <a:off x="325539" y="1545526"/>
            <a:ext cx="6163162" cy="655701"/>
            <a:chOff x="622102" y="2219715"/>
            <a:chExt cx="6163162" cy="655701"/>
          </a:xfrm>
        </p:grpSpPr>
        <p:sp>
          <p:nvSpPr>
            <p:cNvPr id="962" name="Google Shape;962;p57"/>
            <p:cNvSpPr/>
            <p:nvPr/>
          </p:nvSpPr>
          <p:spPr>
            <a:xfrm>
              <a:off x="622102" y="2219715"/>
              <a:ext cx="675565" cy="655701"/>
            </a:xfrm>
            <a:prstGeom prst="roundRect">
              <a:avLst>
                <a:gd fmla="val 16667" name="adj"/>
              </a:avLst>
            </a:prstGeom>
            <a:solidFill>
              <a:srgbClr val="1EB0BD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7"/>
            <p:cNvSpPr txBox="1"/>
            <p:nvPr/>
          </p:nvSpPr>
          <p:spPr>
            <a:xfrm>
              <a:off x="1468441" y="2362899"/>
              <a:ext cx="53168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Crawling process </a:t>
              </a: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takes a long time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/>
            </a:p>
          </p:txBody>
        </p:sp>
      </p:grpSp>
      <p:grpSp>
        <p:nvGrpSpPr>
          <p:cNvPr id="964" name="Google Shape;964;p57"/>
          <p:cNvGrpSpPr/>
          <p:nvPr/>
        </p:nvGrpSpPr>
        <p:grpSpPr>
          <a:xfrm>
            <a:off x="325539" y="2753783"/>
            <a:ext cx="8151195" cy="655701"/>
            <a:chOff x="622102" y="3566949"/>
            <a:chExt cx="8151195" cy="655701"/>
          </a:xfrm>
        </p:grpSpPr>
        <p:sp>
          <p:nvSpPr>
            <p:cNvPr id="965" name="Google Shape;965;p57"/>
            <p:cNvSpPr/>
            <p:nvPr/>
          </p:nvSpPr>
          <p:spPr>
            <a:xfrm>
              <a:off x="622102" y="3566949"/>
              <a:ext cx="675565" cy="655701"/>
            </a:xfrm>
            <a:prstGeom prst="roundRect">
              <a:avLst>
                <a:gd fmla="val 16667" name="adj"/>
              </a:avLst>
            </a:prstGeom>
            <a:solidFill>
              <a:srgbClr val="2BD0DD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7"/>
            <p:cNvSpPr txBox="1"/>
            <p:nvPr/>
          </p:nvSpPr>
          <p:spPr>
            <a:xfrm>
              <a:off x="1468441" y="3576319"/>
              <a:ext cx="73048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Need </a:t>
              </a: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to improve the accuracy and performance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of the classification model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🡪 Consider using various models to identify the one with the highest accuracy. </a:t>
              </a:r>
              <a:endParaRPr/>
            </a:p>
          </p:txBody>
        </p:sp>
      </p:grpSp>
      <p:pic>
        <p:nvPicPr>
          <p:cNvPr id="967" name="Google Shape;96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1776" y="5253411"/>
            <a:ext cx="1028535" cy="1353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8" name="Google Shape;968;p57"/>
          <p:cNvGrpSpPr/>
          <p:nvPr/>
        </p:nvGrpSpPr>
        <p:grpSpPr>
          <a:xfrm>
            <a:off x="325539" y="5156044"/>
            <a:ext cx="8151195" cy="923330"/>
            <a:chOff x="622102" y="4767880"/>
            <a:chExt cx="7999543" cy="923330"/>
          </a:xfrm>
        </p:grpSpPr>
        <p:sp>
          <p:nvSpPr>
            <p:cNvPr id="969" name="Google Shape;969;p57"/>
            <p:cNvSpPr txBox="1"/>
            <p:nvPr/>
          </p:nvSpPr>
          <p:spPr>
            <a:xfrm>
              <a:off x="1403966" y="4767880"/>
              <a:ext cx="7217679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When comparing restaurant menu prices, there are too many comparisons between restaurants with a wide range of categories 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🡪 Require a model that classifies restaurants based on their menu types</a:t>
              </a:r>
              <a:endParaRPr/>
            </a:p>
          </p:txBody>
        </p:sp>
        <p:sp>
          <p:nvSpPr>
            <p:cNvPr id="970" name="Google Shape;970;p57"/>
            <p:cNvSpPr/>
            <p:nvPr/>
          </p:nvSpPr>
          <p:spPr>
            <a:xfrm>
              <a:off x="622102" y="4886490"/>
              <a:ext cx="626413" cy="655701"/>
            </a:xfrm>
            <a:prstGeom prst="roundRect">
              <a:avLst>
                <a:gd fmla="val 16667" name="adj"/>
              </a:avLst>
            </a:prstGeom>
            <a:solidFill>
              <a:srgbClr val="77E1E9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>
            <p:ph type="title"/>
          </p:nvPr>
        </p:nvSpPr>
        <p:spPr>
          <a:xfrm>
            <a:off x="899592" y="202630"/>
            <a:ext cx="82444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Motivation – Keywords in Review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2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grpSp>
        <p:nvGrpSpPr>
          <p:cNvPr id="137" name="Google Shape;137;p12"/>
          <p:cNvGrpSpPr/>
          <p:nvPr/>
        </p:nvGrpSpPr>
        <p:grpSpPr>
          <a:xfrm>
            <a:off x="512204" y="1239209"/>
            <a:ext cx="3869233" cy="5218589"/>
            <a:chOff x="4572000" y="1318456"/>
            <a:chExt cx="3869233" cy="5218589"/>
          </a:xfrm>
        </p:grpSpPr>
        <p:grpSp>
          <p:nvGrpSpPr>
            <p:cNvPr id="138" name="Google Shape;138;p12"/>
            <p:cNvGrpSpPr/>
            <p:nvPr/>
          </p:nvGrpSpPr>
          <p:grpSpPr>
            <a:xfrm>
              <a:off x="4572000" y="1790148"/>
              <a:ext cx="3869233" cy="4746897"/>
              <a:chOff x="3628627" y="1523449"/>
              <a:chExt cx="3716899" cy="4780637"/>
            </a:xfrm>
          </p:grpSpPr>
          <p:pic>
            <p:nvPicPr>
              <p:cNvPr id="139" name="Google Shape;139;p1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628627" y="1523449"/>
                <a:ext cx="3716899" cy="4780637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40" name="Google Shape;140;p12"/>
              <p:cNvSpPr/>
              <p:nvPr/>
            </p:nvSpPr>
            <p:spPr>
              <a:xfrm>
                <a:off x="4091940" y="1645920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091940" y="2514630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4107180" y="3475878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091940" y="4215048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076700" y="5054376"/>
                <a:ext cx="617220" cy="12954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tile algn="tl" flip="none" tx="0" sx="100000" ty="0" sy="100000"/>
              </a:blip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5" name="Google Shape;145;p12"/>
            <p:cNvSpPr txBox="1"/>
            <p:nvPr/>
          </p:nvSpPr>
          <p:spPr>
            <a:xfrm>
              <a:off x="5586773" y="1318456"/>
              <a:ext cx="183968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1EB0BD"/>
                  </a:solidFill>
                  <a:latin typeface="Arial"/>
                  <a:ea typeface="Arial"/>
                  <a:cs typeface="Arial"/>
                  <a:sym typeface="Arial"/>
                </a:rPr>
                <a:t>“Review Data”</a:t>
              </a:r>
              <a:endParaRPr b="1" sz="1800">
                <a:solidFill>
                  <a:srgbClr val="1EB0B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p12"/>
          <p:cNvSpPr txBox="1"/>
          <p:nvPr/>
        </p:nvSpPr>
        <p:spPr>
          <a:xfrm>
            <a:off x="5324832" y="1608541"/>
            <a:ext cx="2968052" cy="70788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“Different rating”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“Different reason”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12"/>
          <p:cNvCxnSpPr/>
          <p:nvPr/>
        </p:nvCxnSpPr>
        <p:spPr>
          <a:xfrm>
            <a:off x="6715341" y="2432699"/>
            <a:ext cx="0" cy="594897"/>
          </a:xfrm>
          <a:prstGeom prst="straightConnector1">
            <a:avLst/>
          </a:prstGeom>
          <a:noFill/>
          <a:ln cap="flat" cmpd="sng" w="38100">
            <a:solidFill>
              <a:srgbClr val="1EB0BD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사용자 단색으로 채워진" id="148" name="Google Shape;14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11564" y="5733245"/>
            <a:ext cx="1028534" cy="1028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2"/>
          <p:cNvSpPr/>
          <p:nvPr/>
        </p:nvSpPr>
        <p:spPr>
          <a:xfrm>
            <a:off x="4762565" y="3194104"/>
            <a:ext cx="4212130" cy="2539141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Rating truly meaningful or appropriate?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899592" y="192239"/>
            <a:ext cx="8244408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Service Goal – Review</a:t>
            </a:r>
            <a:endParaRPr/>
          </a:p>
        </p:txBody>
      </p:sp>
      <p:pic>
        <p:nvPicPr>
          <p:cNvPr id="156" name="Google Shape;1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3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grpSp>
        <p:nvGrpSpPr>
          <p:cNvPr id="159" name="Google Shape;159;p13"/>
          <p:cNvGrpSpPr/>
          <p:nvPr/>
        </p:nvGrpSpPr>
        <p:grpSpPr>
          <a:xfrm>
            <a:off x="622102" y="4813753"/>
            <a:ext cx="7233425" cy="655701"/>
            <a:chOff x="622102" y="4886490"/>
            <a:chExt cx="7233425" cy="655701"/>
          </a:xfrm>
        </p:grpSpPr>
        <p:sp>
          <p:nvSpPr>
            <p:cNvPr id="160" name="Google Shape;160;p13"/>
            <p:cNvSpPr txBox="1"/>
            <p:nvPr/>
          </p:nvSpPr>
          <p:spPr>
            <a:xfrm>
              <a:off x="1468441" y="5010051"/>
              <a:ext cx="63870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Evaluating the </a:t>
              </a: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significance of star ratings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 each restaurant</a:t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622102" y="4886490"/>
              <a:ext cx="675565" cy="655701"/>
            </a:xfrm>
            <a:prstGeom prst="roundRect">
              <a:avLst>
                <a:gd fmla="val 16667" name="adj"/>
              </a:avLst>
            </a:prstGeom>
            <a:solidFill>
              <a:srgbClr val="77E1E9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13"/>
          <p:cNvGrpSpPr/>
          <p:nvPr/>
        </p:nvGrpSpPr>
        <p:grpSpPr>
          <a:xfrm>
            <a:off x="622102" y="2146978"/>
            <a:ext cx="6163162" cy="655701"/>
            <a:chOff x="622102" y="2219715"/>
            <a:chExt cx="6163162" cy="655701"/>
          </a:xfrm>
        </p:grpSpPr>
        <p:sp>
          <p:nvSpPr>
            <p:cNvPr id="163" name="Google Shape;163;p13"/>
            <p:cNvSpPr/>
            <p:nvPr/>
          </p:nvSpPr>
          <p:spPr>
            <a:xfrm>
              <a:off x="622102" y="2219715"/>
              <a:ext cx="675565" cy="655701"/>
            </a:xfrm>
            <a:prstGeom prst="roundRect">
              <a:avLst>
                <a:gd fmla="val 16667" name="adj"/>
              </a:avLst>
            </a:prstGeom>
            <a:solidFill>
              <a:srgbClr val="1EB0BD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3"/>
            <p:cNvSpPr txBox="1"/>
            <p:nvPr/>
          </p:nvSpPr>
          <p:spPr>
            <a:xfrm>
              <a:off x="1468441" y="2228274"/>
              <a:ext cx="5316823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Developing a </a:t>
              </a: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machine learning model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to </a:t>
              </a: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classify review data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into pos and neg sentiments</a:t>
              </a: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622102" y="3392718"/>
            <a:ext cx="6644330" cy="923330"/>
            <a:chOff x="622102" y="3451941"/>
            <a:chExt cx="6644330" cy="923330"/>
          </a:xfrm>
        </p:grpSpPr>
        <p:sp>
          <p:nvSpPr>
            <p:cNvPr id="166" name="Google Shape;166;p13"/>
            <p:cNvSpPr/>
            <p:nvPr/>
          </p:nvSpPr>
          <p:spPr>
            <a:xfrm>
              <a:off x="622102" y="3566949"/>
              <a:ext cx="675565" cy="655701"/>
            </a:xfrm>
            <a:prstGeom prst="roundRect">
              <a:avLst>
                <a:gd fmla="val 16667" name="adj"/>
              </a:avLst>
            </a:prstGeom>
            <a:solidFill>
              <a:srgbClr val="2BD0DD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sx="102000" rotWithShape="0" algn="ctr" sy="1020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 txBox="1"/>
            <p:nvPr/>
          </p:nvSpPr>
          <p:spPr>
            <a:xfrm>
              <a:off x="1468441" y="3451941"/>
              <a:ext cx="5797991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Comparing keywords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obtained from </a:t>
              </a: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ratings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on the website with keywords and extracted from the </a:t>
              </a:r>
              <a:r>
                <a:rPr lang="en-US" sz="180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machine learning model's classification </a:t>
              </a:r>
              <a:r>
                <a:rPr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of pos and neg sentiments</a:t>
              </a:r>
              <a:endParaRPr/>
            </a:p>
          </p:txBody>
        </p:sp>
      </p:grpSp>
      <p:pic>
        <p:nvPicPr>
          <p:cNvPr descr="인공 지능 윤곽선" id="168" name="Google Shape;16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7498" y="207065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1개 평점 윤곽선" id="169" name="Google Shape;16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7206" y="357291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별 등급 윤곽선" id="170" name="Google Shape;17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72874" y="3835576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899592" y="202630"/>
            <a:ext cx="7157119" cy="922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36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Motivation – price comparison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95" y="116632"/>
            <a:ext cx="739389" cy="96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6164" y="5260031"/>
            <a:ext cx="1028535" cy="135388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4"/>
          <p:cNvSpPr txBox="1"/>
          <p:nvPr/>
        </p:nvSpPr>
        <p:spPr>
          <a:xfrm>
            <a:off x="393051" y="1280587"/>
            <a:ext cx="87509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“Our platform will allow our users </a:t>
            </a:r>
            <a:r>
              <a:rPr b="1" lang="en-US" sz="18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to easily compare prices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between same type of restaurants”</a:t>
            </a:r>
            <a:endParaRPr/>
          </a:p>
        </p:txBody>
      </p:sp>
      <p:cxnSp>
        <p:nvCxnSpPr>
          <p:cNvPr id="180" name="Google Shape;180;p14"/>
          <p:cNvCxnSpPr/>
          <p:nvPr/>
        </p:nvCxnSpPr>
        <p:spPr>
          <a:xfrm>
            <a:off x="0" y="1124744"/>
            <a:ext cx="9144000" cy="0"/>
          </a:xfrm>
          <a:prstGeom prst="straightConnector1">
            <a:avLst/>
          </a:prstGeom>
          <a:noFill/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descr="Graphical user interface&#10;&#10;Description automatically generated" id="181" name="Google Shape;18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0440" y="1805949"/>
            <a:ext cx="2743199" cy="3694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food, dish&#10;&#10;Description automatically generated" id="182" name="Google Shape;18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246" y="1804488"/>
            <a:ext cx="2743200" cy="378361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 txBox="1"/>
          <p:nvPr/>
        </p:nvSpPr>
        <p:spPr>
          <a:xfrm>
            <a:off x="827584" y="6083175"/>
            <a:ext cx="7475509" cy="36933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our platform user will be able to instantly compare prices of different places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핀 있는 지도 윤곽선" id="184" name="Google Shape;184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4427" y="2845789"/>
            <a:ext cx="1197429" cy="1197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/>
          <p:nvPr>
            <p:ph type="title"/>
          </p:nvPr>
        </p:nvSpPr>
        <p:spPr>
          <a:xfrm>
            <a:off x="1475656" y="4831060"/>
            <a:ext cx="6336704" cy="854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4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02. Pipeline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5"/>
          <p:cNvSpPr txBox="1"/>
          <p:nvPr>
            <p:ph idx="1" type="subTitle"/>
          </p:nvPr>
        </p:nvSpPr>
        <p:spPr>
          <a:xfrm>
            <a:off x="1492610" y="5494387"/>
            <a:ext cx="6408712" cy="5608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C2C24"/>
              </a:buClr>
              <a:buSzPts val="900"/>
              <a:buNone/>
            </a:pPr>
            <a:r>
              <a:t/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Clr>
                <a:srgbClr val="2C2C24"/>
              </a:buClr>
              <a:buSzPts val="1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